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charts/chart19.xml" ContentType="application/vnd.openxmlformats-officedocument.drawingml.chart+xml"/>
  <Override PartName="/ppt/theme/themeOverride19.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0.xml" ContentType="application/vnd.openxmlformats-officedocument.drawingml.chart+xml"/>
  <Override PartName="/ppt/theme/themeOverride20.xml" ContentType="application/vnd.openxmlformats-officedocument.themeOverr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ppt/charts/chart25.xml" ContentType="application/vnd.openxmlformats-officedocument.drawingml.chart+xml"/>
  <Override PartName="/ppt/theme/themeOverride25.xml" ContentType="application/vnd.openxmlformats-officedocument.themeOverride+xml"/>
  <Override PartName="/ppt/charts/chart26.xml" ContentType="application/vnd.openxmlformats-officedocument.drawingml.chart+xml"/>
  <Override PartName="/ppt/theme/themeOverride26.xml" ContentType="application/vnd.openxmlformats-officedocument.themeOverride+xml"/>
  <Override PartName="/ppt/charts/chart27.xml" ContentType="application/vnd.openxmlformats-officedocument.drawingml.chart+xml"/>
  <Override PartName="/ppt/theme/themeOverride27.xml" ContentType="application/vnd.openxmlformats-officedocument.themeOverride+xml"/>
  <Override PartName="/ppt/notesSlides/notesSlide7.xml" ContentType="application/vnd.openxmlformats-officedocument.presentationml.notesSlide+xml"/>
  <Override PartName="/ppt/charts/chart28.xml" ContentType="application/vnd.openxmlformats-officedocument.drawingml.chart+xml"/>
  <Override PartName="/ppt/theme/themeOverride28.xml" ContentType="application/vnd.openxmlformats-officedocument.themeOverride+xml"/>
  <Override PartName="/ppt/charts/chart29.xml" ContentType="application/vnd.openxmlformats-officedocument.drawingml.chart+xml"/>
  <Override PartName="/ppt/theme/themeOverride29.xml" ContentType="application/vnd.openxmlformats-officedocument.themeOverride+xml"/>
  <Override PartName="/ppt/charts/chart30.xml" ContentType="application/vnd.openxmlformats-officedocument.drawingml.chart+xml"/>
  <Override PartName="/ppt/theme/themeOverride30.xml" ContentType="application/vnd.openxmlformats-officedocument.themeOverride+xml"/>
  <Override PartName="/ppt/charts/chart31.xml" ContentType="application/vnd.openxmlformats-officedocument.drawingml.chart+xml"/>
  <Override PartName="/ppt/theme/themeOverride3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2.xml" ContentType="application/vnd.openxmlformats-officedocument.drawingml.chart+xml"/>
  <Override PartName="/ppt/theme/themeOverride32.xml" ContentType="application/vnd.openxmlformats-officedocument.themeOverride+xml"/>
  <Override PartName="/ppt/notesSlides/notesSlide12.xml" ContentType="application/vnd.openxmlformats-officedocument.presentationml.notesSlide+xml"/>
  <Override PartName="/ppt/charts/chart33.xml" ContentType="application/vnd.openxmlformats-officedocument.drawingml.chart+xml"/>
  <Override PartName="/ppt/theme/themeOverride33.xml" ContentType="application/vnd.openxmlformats-officedocument.themeOverride+xml"/>
  <Override PartName="/ppt/notesSlides/notesSlide13.xml" ContentType="application/vnd.openxmlformats-officedocument.presentationml.notesSlide+xml"/>
  <Override PartName="/ppt/charts/chart34.xml" ContentType="application/vnd.openxmlformats-officedocument.drawingml.chart+xml"/>
  <Override PartName="/ppt/theme/themeOverride34.xml" ContentType="application/vnd.openxmlformats-officedocument.themeOverride+xml"/>
  <Override PartName="/ppt/charts/chart35.xml" ContentType="application/vnd.openxmlformats-officedocument.drawingml.chart+xml"/>
  <Override PartName="/ppt/theme/themeOverride35.xml" ContentType="application/vnd.openxmlformats-officedocument.themeOverride+xml"/>
  <Override PartName="/ppt/charts/chart36.xml" ContentType="application/vnd.openxmlformats-officedocument.drawingml.chart+xml"/>
  <Override PartName="/ppt/theme/themeOverride36.xml" ContentType="application/vnd.openxmlformats-officedocument.themeOverride+xml"/>
  <Override PartName="/ppt/charts/chart37.xml" ContentType="application/vnd.openxmlformats-officedocument.drawingml.chart+xml"/>
  <Override PartName="/ppt/theme/themeOverride37.xml" ContentType="application/vnd.openxmlformats-officedocument.themeOverride+xml"/>
  <Override PartName="/ppt/charts/chart38.xml" ContentType="application/vnd.openxmlformats-officedocument.drawingml.chart+xml"/>
  <Override PartName="/ppt/theme/themeOverride38.xml" ContentType="application/vnd.openxmlformats-officedocument.themeOverride+xml"/>
  <Override PartName="/ppt/notesSlides/notesSlide14.xml" ContentType="application/vnd.openxmlformats-officedocument.presentationml.notesSlide+xml"/>
  <Override PartName="/ppt/charts/chart39.xml" ContentType="application/vnd.openxmlformats-officedocument.drawingml.chart+xml"/>
  <Override PartName="/ppt/theme/themeOverride39.xml" ContentType="application/vnd.openxmlformats-officedocument.themeOverride+xml"/>
  <Override PartName="/ppt/charts/chart40.xml" ContentType="application/vnd.openxmlformats-officedocument.drawingml.chart+xml"/>
  <Override PartName="/ppt/theme/themeOverride40.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7"/>
    <p:sldMasterId id="2147483673" r:id="rId8"/>
  </p:sldMasterIdLst>
  <p:notesMasterIdLst>
    <p:notesMasterId r:id="rId85"/>
  </p:notesMasterIdLst>
  <p:handoutMasterIdLst>
    <p:handoutMasterId r:id="rId86"/>
  </p:handoutMasterIdLst>
  <p:sldIdLst>
    <p:sldId id="275" r:id="rId9"/>
    <p:sldId id="440" r:id="rId10"/>
    <p:sldId id="371" r:id="rId11"/>
    <p:sldId id="541" r:id="rId12"/>
    <p:sldId id="663" r:id="rId13"/>
    <p:sldId id="376" r:id="rId14"/>
    <p:sldId id="377" r:id="rId15"/>
    <p:sldId id="396" r:id="rId16"/>
    <p:sldId id="397" r:id="rId17"/>
    <p:sldId id="378" r:id="rId18"/>
    <p:sldId id="379" r:id="rId19"/>
    <p:sldId id="380" r:id="rId20"/>
    <p:sldId id="381" r:id="rId21"/>
    <p:sldId id="512" r:id="rId22"/>
    <p:sldId id="618" r:id="rId23"/>
    <p:sldId id="514" r:id="rId24"/>
    <p:sldId id="515" r:id="rId25"/>
    <p:sldId id="516" r:id="rId26"/>
    <p:sldId id="517" r:id="rId27"/>
    <p:sldId id="619" r:id="rId28"/>
    <p:sldId id="620" r:id="rId29"/>
    <p:sldId id="567" r:id="rId30"/>
    <p:sldId id="382" r:id="rId31"/>
    <p:sldId id="383" r:id="rId32"/>
    <p:sldId id="384" r:id="rId33"/>
    <p:sldId id="385" r:id="rId34"/>
    <p:sldId id="712" r:id="rId35"/>
    <p:sldId id="510" r:id="rId36"/>
    <p:sldId id="511" r:id="rId37"/>
    <p:sldId id="454" r:id="rId38"/>
    <p:sldId id="469" r:id="rId39"/>
    <p:sldId id="407" r:id="rId40"/>
    <p:sldId id="452" r:id="rId41"/>
    <p:sldId id="666" r:id="rId42"/>
    <p:sldId id="667" r:id="rId43"/>
    <p:sldId id="708" r:id="rId44"/>
    <p:sldId id="669" r:id="rId45"/>
    <p:sldId id="670" r:id="rId46"/>
    <p:sldId id="671" r:id="rId47"/>
    <p:sldId id="672" r:id="rId48"/>
    <p:sldId id="673" r:id="rId49"/>
    <p:sldId id="674" r:id="rId50"/>
    <p:sldId id="675" r:id="rId51"/>
    <p:sldId id="676" r:id="rId52"/>
    <p:sldId id="677" r:id="rId53"/>
    <p:sldId id="678" r:id="rId54"/>
    <p:sldId id="679" r:id="rId55"/>
    <p:sldId id="680" r:id="rId56"/>
    <p:sldId id="681" r:id="rId57"/>
    <p:sldId id="682" r:id="rId58"/>
    <p:sldId id="683" r:id="rId59"/>
    <p:sldId id="684" r:id="rId60"/>
    <p:sldId id="685" r:id="rId61"/>
    <p:sldId id="686" r:id="rId62"/>
    <p:sldId id="687" r:id="rId63"/>
    <p:sldId id="688" r:id="rId64"/>
    <p:sldId id="689" r:id="rId65"/>
    <p:sldId id="690" r:id="rId66"/>
    <p:sldId id="691" r:id="rId67"/>
    <p:sldId id="692" r:id="rId68"/>
    <p:sldId id="693" r:id="rId69"/>
    <p:sldId id="694" r:id="rId70"/>
    <p:sldId id="695" r:id="rId71"/>
    <p:sldId id="696" r:id="rId72"/>
    <p:sldId id="697" r:id="rId73"/>
    <p:sldId id="698" r:id="rId74"/>
    <p:sldId id="709" r:id="rId75"/>
    <p:sldId id="710" r:id="rId76"/>
    <p:sldId id="711" r:id="rId77"/>
    <p:sldId id="699" r:id="rId78"/>
    <p:sldId id="702" r:id="rId79"/>
    <p:sldId id="703" r:id="rId80"/>
    <p:sldId id="704" r:id="rId81"/>
    <p:sldId id="705" r:id="rId82"/>
    <p:sldId id="706" r:id="rId83"/>
    <p:sldId id="707" r:id="rId84"/>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B323"/>
    <a:srgbClr val="3399FF"/>
    <a:srgbClr val="FC4C02"/>
    <a:srgbClr val="D9C0A9"/>
    <a:srgbClr val="615E9B"/>
    <a:srgbClr val="FF0000"/>
    <a:srgbClr val="FC4E02"/>
    <a:srgbClr val="FFFFFF"/>
    <a:srgbClr val="646B6E"/>
    <a:srgbClr val="5A5D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92895" autoAdjust="0"/>
  </p:normalViewPr>
  <p:slideViewPr>
    <p:cSldViewPr snapToGrid="0">
      <p:cViewPr varScale="1">
        <p:scale>
          <a:sx n="79" d="100"/>
          <a:sy n="79" d="100"/>
        </p:scale>
        <p:origin x="-245" y="-77"/>
      </p:cViewPr>
      <p:guideLst>
        <p:guide orient="horz" pos="2160"/>
        <p:guide pos="3840"/>
      </p:guideLst>
    </p:cSldViewPr>
  </p:slideViewPr>
  <p:outlineViewPr>
    <p:cViewPr>
      <p:scale>
        <a:sx n="33" d="100"/>
        <a:sy n="33" d="100"/>
      </p:scale>
      <p:origin x="0" y="-11244"/>
    </p:cViewPr>
  </p:outlineViewPr>
  <p:notesTextViewPr>
    <p:cViewPr>
      <p:scale>
        <a:sx n="3" d="2"/>
        <a:sy n="3" d="2"/>
      </p:scale>
      <p:origin x="0" y="0"/>
    </p:cViewPr>
  </p:notesTextViewPr>
  <p:sorterViewPr>
    <p:cViewPr varScale="1">
      <p:scale>
        <a:sx n="100" d="100"/>
        <a:sy n="100" d="100"/>
      </p:scale>
      <p:origin x="0" y="12960"/>
    </p:cViewPr>
  </p:sorterViewPr>
  <p:notesViewPr>
    <p:cSldViewPr snapToGrid="0">
      <p:cViewPr varScale="1">
        <p:scale>
          <a:sx n="37" d="100"/>
          <a:sy n="37" d="100"/>
        </p:scale>
        <p:origin x="-2256" y="-77"/>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theme" Target="theme/theme1.xml"/><Relationship Id="rId7" Type="http://schemas.openxmlformats.org/officeDocument/2006/relationships/slideMaster" Target="slideMasters/slideMaster1.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tableStyles" Target="tableStyles.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2.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24.xml"/></Relationships>
</file>

<file path=ppt/charts/_rels/chart25.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25.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26.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27.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28.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29.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30.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31.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32.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3.xlsx"/><Relationship Id="rId1" Type="http://schemas.openxmlformats.org/officeDocument/2006/relationships/themeOverride" Target="../theme/themeOverride33.xml"/></Relationships>
</file>

<file path=ppt/charts/_rels/chart34.xml.rels><?xml version="1.0" encoding="UTF-8" standalone="yes"?>
<Relationships xmlns="http://schemas.openxmlformats.org/package/2006/relationships"><Relationship Id="rId2" Type="http://schemas.openxmlformats.org/officeDocument/2006/relationships/package" Target="../embeddings/Microsoft_Excel_Worksheet34.xlsx"/><Relationship Id="rId1" Type="http://schemas.openxmlformats.org/officeDocument/2006/relationships/themeOverride" Target="../theme/themeOverride34.xml"/></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5.xlsx"/><Relationship Id="rId1" Type="http://schemas.openxmlformats.org/officeDocument/2006/relationships/themeOverride" Target="../theme/themeOverride35.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6.xlsx"/><Relationship Id="rId1" Type="http://schemas.openxmlformats.org/officeDocument/2006/relationships/themeOverride" Target="../theme/themeOverride36.xml"/></Relationships>
</file>

<file path=ppt/charts/_rels/chart37.xml.rels><?xml version="1.0" encoding="UTF-8" standalone="yes"?>
<Relationships xmlns="http://schemas.openxmlformats.org/package/2006/relationships"><Relationship Id="rId2" Type="http://schemas.openxmlformats.org/officeDocument/2006/relationships/package" Target="../embeddings/Microsoft_Excel_Worksheet37.xlsx"/><Relationship Id="rId1" Type="http://schemas.openxmlformats.org/officeDocument/2006/relationships/themeOverride" Target="../theme/themeOverride37.xml"/></Relationships>
</file>

<file path=ppt/charts/_rels/chart38.xml.rels><?xml version="1.0" encoding="UTF-8" standalone="yes"?>
<Relationships xmlns="http://schemas.openxmlformats.org/package/2006/relationships"><Relationship Id="rId2" Type="http://schemas.openxmlformats.org/officeDocument/2006/relationships/package" Target="../embeddings/Microsoft_Excel_Worksheet38.xlsx"/><Relationship Id="rId1" Type="http://schemas.openxmlformats.org/officeDocument/2006/relationships/themeOverride" Target="../theme/themeOverride38.xml"/></Relationships>
</file>

<file path=ppt/charts/_rels/chart39.xml.rels><?xml version="1.0" encoding="UTF-8" standalone="yes"?>
<Relationships xmlns="http://schemas.openxmlformats.org/package/2006/relationships"><Relationship Id="rId2" Type="http://schemas.openxmlformats.org/officeDocument/2006/relationships/package" Target="../embeddings/Microsoft_Excel_Worksheet39.xlsx"/><Relationship Id="rId1" Type="http://schemas.openxmlformats.org/officeDocument/2006/relationships/themeOverride" Target="../theme/themeOverride39.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40.xml.rels><?xml version="1.0" encoding="UTF-8" standalone="yes"?>
<Relationships xmlns="http://schemas.openxmlformats.org/package/2006/relationships"><Relationship Id="rId2" Type="http://schemas.openxmlformats.org/officeDocument/2006/relationships/package" Target="../embeddings/Microsoft_Excel_Worksheet40.xlsx"/><Relationship Id="rId1" Type="http://schemas.openxmlformats.org/officeDocument/2006/relationships/themeOverride" Target="../theme/themeOverride40.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How much is getting done?</a:t>
            </a:r>
          </a:p>
        </c:rich>
      </c:tx>
      <c:layout/>
      <c:overlay val="0"/>
    </c:title>
    <c:autoTitleDeleted val="0"/>
    <c:plotArea>
      <c:layout/>
      <c:lineChart>
        <c:grouping val="standard"/>
        <c:varyColors val="0"/>
        <c:ser>
          <c:idx val="0"/>
          <c:order val="0"/>
          <c:tx>
            <c:strRef>
              <c:f>'Archeo Sprint Metrics'!$B$2</c:f>
              <c:strCache>
                <c:ptCount val="1"/>
                <c:pt idx="0">
                  <c:v>SPs forecast</c:v>
                </c:pt>
              </c:strCache>
            </c:strRef>
          </c:tx>
          <c:marker>
            <c:symbol val="none"/>
          </c:marker>
          <c:cat>
            <c:strRef>
              <c:f>'Archeo Sprint Metrics'!$A$30:$A$35</c:f>
              <c:strCache>
                <c:ptCount val="6"/>
                <c:pt idx="0">
                  <c:v>Sprint 28</c:v>
                </c:pt>
                <c:pt idx="1">
                  <c:v>Sprint 29</c:v>
                </c:pt>
                <c:pt idx="2">
                  <c:v>Sprint 30</c:v>
                </c:pt>
                <c:pt idx="3">
                  <c:v>Sprint 31</c:v>
                </c:pt>
                <c:pt idx="4">
                  <c:v>Sprint 32</c:v>
                </c:pt>
                <c:pt idx="5">
                  <c:v>Sprint 33</c:v>
                </c:pt>
              </c:strCache>
            </c:strRef>
          </c:cat>
          <c:val>
            <c:numRef>
              <c:f>'Archeo Sprint Metrics'!$B$30:$B$35</c:f>
              <c:numCache>
                <c:formatCode>General</c:formatCode>
                <c:ptCount val="6"/>
                <c:pt idx="0">
                  <c:v>37</c:v>
                </c:pt>
                <c:pt idx="1">
                  <c:v>53</c:v>
                </c:pt>
                <c:pt idx="2">
                  <c:v>43</c:v>
                </c:pt>
                <c:pt idx="3">
                  <c:v>28</c:v>
                </c:pt>
                <c:pt idx="4">
                  <c:v>48</c:v>
                </c:pt>
                <c:pt idx="5">
                  <c:v>64</c:v>
                </c:pt>
              </c:numCache>
            </c:numRef>
          </c:val>
          <c:smooth val="0"/>
        </c:ser>
        <c:ser>
          <c:idx val="1"/>
          <c:order val="1"/>
          <c:tx>
            <c:strRef>
              <c:f>'Archeo Sprint Metrics'!$C$2</c:f>
              <c:strCache>
                <c:ptCount val="1"/>
                <c:pt idx="0">
                  <c:v>SPs Achieved</c:v>
                </c:pt>
              </c:strCache>
            </c:strRef>
          </c:tx>
          <c:marker>
            <c:symbol val="none"/>
          </c:marker>
          <c:cat>
            <c:strRef>
              <c:f>'Archeo Sprint Metrics'!$A$30:$A$35</c:f>
              <c:strCache>
                <c:ptCount val="6"/>
                <c:pt idx="0">
                  <c:v>Sprint 28</c:v>
                </c:pt>
                <c:pt idx="1">
                  <c:v>Sprint 29</c:v>
                </c:pt>
                <c:pt idx="2">
                  <c:v>Sprint 30</c:v>
                </c:pt>
                <c:pt idx="3">
                  <c:v>Sprint 31</c:v>
                </c:pt>
                <c:pt idx="4">
                  <c:v>Sprint 32</c:v>
                </c:pt>
                <c:pt idx="5">
                  <c:v>Sprint 33</c:v>
                </c:pt>
              </c:strCache>
            </c:strRef>
          </c:cat>
          <c:val>
            <c:numRef>
              <c:f>'Archeo Sprint Metrics'!$C$30:$C$35</c:f>
              <c:numCache>
                <c:formatCode>General</c:formatCode>
                <c:ptCount val="6"/>
                <c:pt idx="0">
                  <c:v>24</c:v>
                </c:pt>
                <c:pt idx="1">
                  <c:v>42</c:v>
                </c:pt>
                <c:pt idx="2">
                  <c:v>5</c:v>
                </c:pt>
                <c:pt idx="3">
                  <c:v>24</c:v>
                </c:pt>
                <c:pt idx="4">
                  <c:v>15</c:v>
                </c:pt>
                <c:pt idx="5">
                  <c:v>46</c:v>
                </c:pt>
              </c:numCache>
            </c:numRef>
          </c:val>
          <c:smooth val="0"/>
        </c:ser>
        <c:dLbls>
          <c:showLegendKey val="0"/>
          <c:showVal val="0"/>
          <c:showCatName val="0"/>
          <c:showSerName val="0"/>
          <c:showPercent val="0"/>
          <c:showBubbleSize val="0"/>
        </c:dLbls>
        <c:marker val="1"/>
        <c:smooth val="0"/>
        <c:axId val="251604352"/>
        <c:axId val="251701504"/>
      </c:lineChart>
      <c:catAx>
        <c:axId val="251604352"/>
        <c:scaling>
          <c:orientation val="minMax"/>
        </c:scaling>
        <c:delete val="0"/>
        <c:axPos val="b"/>
        <c:majorTickMark val="none"/>
        <c:minorTickMark val="none"/>
        <c:tickLblPos val="nextTo"/>
        <c:crossAx val="251701504"/>
        <c:crosses val="autoZero"/>
        <c:auto val="1"/>
        <c:lblAlgn val="ctr"/>
        <c:lblOffset val="100"/>
        <c:noMultiLvlLbl val="0"/>
      </c:catAx>
      <c:valAx>
        <c:axId val="251701504"/>
        <c:scaling>
          <c:orientation val="minMax"/>
        </c:scaling>
        <c:delete val="0"/>
        <c:axPos val="l"/>
        <c:majorGridlines/>
        <c:title>
          <c:tx>
            <c:rich>
              <a:bodyPr/>
              <a:lstStyle/>
              <a:p>
                <a:pPr>
                  <a:defRPr/>
                </a:pPr>
                <a:r>
                  <a:rPr lang="en-GB"/>
                  <a:t>Story</a:t>
                </a:r>
                <a:r>
                  <a:rPr lang="en-GB" baseline="0"/>
                  <a:t> Points</a:t>
                </a:r>
                <a:endParaRPr lang="en-GB"/>
              </a:p>
            </c:rich>
          </c:tx>
          <c:layout/>
          <c:overlay val="0"/>
        </c:title>
        <c:numFmt formatCode="General" sourceLinked="1"/>
        <c:majorTickMark val="none"/>
        <c:minorTickMark val="none"/>
        <c:tickLblPos val="nextTo"/>
        <c:crossAx val="251604352"/>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EIM Setanta Velocity Trend</a:t>
            </a:r>
          </a:p>
        </c:rich>
      </c:tx>
      <c:layout/>
      <c:overlay val="0"/>
    </c:title>
    <c:autoTitleDeleted val="0"/>
    <c:plotArea>
      <c:layout/>
      <c:lineChart>
        <c:grouping val="standard"/>
        <c:varyColors val="0"/>
        <c:ser>
          <c:idx val="0"/>
          <c:order val="0"/>
          <c:tx>
            <c:strRef>
              <c:f>Setanta!$A$37</c:f>
              <c:strCache>
                <c:ptCount val="1"/>
                <c:pt idx="0">
                  <c:v>EIM Setanta 5-Avg Velocity Trend</c:v>
                </c:pt>
              </c:strCache>
            </c:strRef>
          </c:tx>
          <c:marker>
            <c:symbol val="none"/>
          </c:marker>
          <c:cat>
            <c:strRef>
              <c:f>Setanta!$A$65:$A$69</c:f>
              <c:strCache>
                <c:ptCount val="5"/>
                <c:pt idx="0">
                  <c:v>Sprint 95</c:v>
                </c:pt>
                <c:pt idx="1">
                  <c:v>Sprint 96</c:v>
                </c:pt>
                <c:pt idx="2">
                  <c:v>Sprint 97</c:v>
                </c:pt>
                <c:pt idx="3">
                  <c:v>Sprint 98</c:v>
                </c:pt>
                <c:pt idx="4">
                  <c:v>Sprint 99</c:v>
                </c:pt>
              </c:strCache>
            </c:strRef>
          </c:cat>
          <c:val>
            <c:numRef>
              <c:f>Setanta!$B$65:$B$69</c:f>
              <c:numCache>
                <c:formatCode>General</c:formatCode>
                <c:ptCount val="5"/>
                <c:pt idx="0">
                  <c:v>31</c:v>
                </c:pt>
                <c:pt idx="1">
                  <c:v>29</c:v>
                </c:pt>
                <c:pt idx="2">
                  <c:v>28</c:v>
                </c:pt>
                <c:pt idx="3">
                  <c:v>26</c:v>
                </c:pt>
                <c:pt idx="4">
                  <c:v>23</c:v>
                </c:pt>
              </c:numCache>
            </c:numRef>
          </c:val>
          <c:smooth val="0"/>
        </c:ser>
        <c:dLbls>
          <c:showLegendKey val="0"/>
          <c:showVal val="0"/>
          <c:showCatName val="0"/>
          <c:showSerName val="0"/>
          <c:showPercent val="0"/>
          <c:showBubbleSize val="0"/>
        </c:dLbls>
        <c:marker val="1"/>
        <c:smooth val="0"/>
        <c:axId val="529870848"/>
        <c:axId val="529872384"/>
      </c:lineChart>
      <c:catAx>
        <c:axId val="529870848"/>
        <c:scaling>
          <c:orientation val="minMax"/>
        </c:scaling>
        <c:delete val="0"/>
        <c:axPos val="b"/>
        <c:majorTickMark val="out"/>
        <c:minorTickMark val="none"/>
        <c:tickLblPos val="nextTo"/>
        <c:crossAx val="529872384"/>
        <c:crosses val="autoZero"/>
        <c:auto val="1"/>
        <c:lblAlgn val="ctr"/>
        <c:lblOffset val="100"/>
        <c:noMultiLvlLbl val="0"/>
      </c:catAx>
      <c:valAx>
        <c:axId val="529872384"/>
        <c:scaling>
          <c:orientation val="minMax"/>
          <c:min val="0"/>
        </c:scaling>
        <c:delete val="0"/>
        <c:axPos val="l"/>
        <c:majorGridlines/>
        <c:numFmt formatCode="General" sourceLinked="1"/>
        <c:majorTickMark val="out"/>
        <c:minorTickMark val="none"/>
        <c:tickLblPos val="nextTo"/>
        <c:crossAx val="529870848"/>
        <c:crosses val="autoZero"/>
        <c:crossBetween val="between"/>
      </c:valAx>
      <c:spPr>
        <a:noFill/>
        <a:ln w="25400">
          <a:noFill/>
        </a:ln>
      </c:spPr>
    </c:plotArea>
    <c:legend>
      <c:legendPos val="r"/>
      <c:layout/>
      <c:overlay val="0"/>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How much is getting done?</a:t>
            </a:r>
          </a:p>
        </c:rich>
      </c:tx>
      <c:layout/>
      <c:overlay val="0"/>
    </c:title>
    <c:autoTitleDeleted val="0"/>
    <c:plotArea>
      <c:layout/>
      <c:lineChart>
        <c:grouping val="standard"/>
        <c:varyColors val="0"/>
        <c:ser>
          <c:idx val="0"/>
          <c:order val="0"/>
          <c:tx>
            <c:strRef>
              <c:f>Rubiks!$B$2</c:f>
              <c:strCache>
                <c:ptCount val="1"/>
                <c:pt idx="0">
                  <c:v>SPs committed</c:v>
                </c:pt>
              </c:strCache>
            </c:strRef>
          </c:tx>
          <c:marker>
            <c:symbol val="none"/>
          </c:marker>
          <c:cat>
            <c:strRef>
              <c:f>Rubiks!$A$30:$A$34</c:f>
              <c:strCache>
                <c:ptCount val="5"/>
                <c:pt idx="0">
                  <c:v>Sprint 96</c:v>
                </c:pt>
                <c:pt idx="1">
                  <c:v>Sprint 97</c:v>
                </c:pt>
                <c:pt idx="2">
                  <c:v>Sprint 98</c:v>
                </c:pt>
                <c:pt idx="3">
                  <c:v>Sprint 99</c:v>
                </c:pt>
                <c:pt idx="4">
                  <c:v>Sprint 100</c:v>
                </c:pt>
              </c:strCache>
            </c:strRef>
          </c:cat>
          <c:val>
            <c:numRef>
              <c:f>Rubiks!$B$30:$B$34</c:f>
              <c:numCache>
                <c:formatCode>General</c:formatCode>
                <c:ptCount val="5"/>
                <c:pt idx="0">
                  <c:v>40</c:v>
                </c:pt>
                <c:pt idx="1">
                  <c:v>25</c:v>
                </c:pt>
                <c:pt idx="2">
                  <c:v>29</c:v>
                </c:pt>
                <c:pt idx="3">
                  <c:v>21</c:v>
                </c:pt>
                <c:pt idx="4">
                  <c:v>28</c:v>
                </c:pt>
              </c:numCache>
            </c:numRef>
          </c:val>
          <c:smooth val="0"/>
        </c:ser>
        <c:ser>
          <c:idx val="1"/>
          <c:order val="1"/>
          <c:tx>
            <c:strRef>
              <c:f>Rubiks!$C$2</c:f>
              <c:strCache>
                <c:ptCount val="1"/>
                <c:pt idx="0">
                  <c:v>SPs Achieved</c:v>
                </c:pt>
              </c:strCache>
            </c:strRef>
          </c:tx>
          <c:marker>
            <c:symbol val="none"/>
          </c:marker>
          <c:cat>
            <c:strRef>
              <c:f>Rubiks!$A$30:$A$34</c:f>
              <c:strCache>
                <c:ptCount val="5"/>
                <c:pt idx="0">
                  <c:v>Sprint 96</c:v>
                </c:pt>
                <c:pt idx="1">
                  <c:v>Sprint 97</c:v>
                </c:pt>
                <c:pt idx="2">
                  <c:v>Sprint 98</c:v>
                </c:pt>
                <c:pt idx="3">
                  <c:v>Sprint 99</c:v>
                </c:pt>
                <c:pt idx="4">
                  <c:v>Sprint 100</c:v>
                </c:pt>
              </c:strCache>
            </c:strRef>
          </c:cat>
          <c:val>
            <c:numRef>
              <c:f>Rubiks!$C$30:$C$34</c:f>
              <c:numCache>
                <c:formatCode>General</c:formatCode>
                <c:ptCount val="5"/>
                <c:pt idx="0">
                  <c:v>43</c:v>
                </c:pt>
                <c:pt idx="1">
                  <c:v>25</c:v>
                </c:pt>
                <c:pt idx="2">
                  <c:v>23</c:v>
                </c:pt>
                <c:pt idx="3">
                  <c:v>16</c:v>
                </c:pt>
                <c:pt idx="4">
                  <c:v>20</c:v>
                </c:pt>
              </c:numCache>
            </c:numRef>
          </c:val>
          <c:smooth val="0"/>
        </c:ser>
        <c:dLbls>
          <c:showLegendKey val="0"/>
          <c:showVal val="0"/>
          <c:showCatName val="0"/>
          <c:showSerName val="0"/>
          <c:showPercent val="0"/>
          <c:showBubbleSize val="0"/>
        </c:dLbls>
        <c:marker val="1"/>
        <c:smooth val="0"/>
        <c:axId val="514807296"/>
        <c:axId val="514808832"/>
      </c:lineChart>
      <c:catAx>
        <c:axId val="514807296"/>
        <c:scaling>
          <c:orientation val="minMax"/>
        </c:scaling>
        <c:delete val="0"/>
        <c:axPos val="b"/>
        <c:majorTickMark val="none"/>
        <c:minorTickMark val="none"/>
        <c:tickLblPos val="nextTo"/>
        <c:crossAx val="514808832"/>
        <c:crosses val="autoZero"/>
        <c:auto val="1"/>
        <c:lblAlgn val="ctr"/>
        <c:lblOffset val="100"/>
        <c:noMultiLvlLbl val="0"/>
      </c:catAx>
      <c:valAx>
        <c:axId val="514808832"/>
        <c:scaling>
          <c:orientation val="minMax"/>
        </c:scaling>
        <c:delete val="0"/>
        <c:axPos val="l"/>
        <c:majorGridlines/>
        <c:title>
          <c:tx>
            <c:rich>
              <a:bodyPr/>
              <a:lstStyle/>
              <a:p>
                <a:pPr>
                  <a:defRPr/>
                </a:pPr>
                <a:r>
                  <a:rPr lang="en-GB"/>
                  <a:t>Story</a:t>
                </a:r>
                <a:r>
                  <a:rPr lang="en-GB" baseline="0"/>
                  <a:t> Points</a:t>
                </a:r>
                <a:endParaRPr lang="en-GB"/>
              </a:p>
            </c:rich>
          </c:tx>
          <c:layout/>
          <c:overlay val="0"/>
        </c:title>
        <c:numFmt formatCode="General" sourceLinked="1"/>
        <c:majorTickMark val="none"/>
        <c:minorTickMark val="none"/>
        <c:tickLblPos val="nextTo"/>
        <c:crossAx val="514807296"/>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EIM Rubiks Velocity Trend </a:t>
            </a:r>
          </a:p>
        </c:rich>
      </c:tx>
      <c:layout/>
      <c:overlay val="0"/>
    </c:title>
    <c:autoTitleDeleted val="0"/>
    <c:plotArea>
      <c:layout/>
      <c:lineChart>
        <c:grouping val="standard"/>
        <c:varyColors val="0"/>
        <c:ser>
          <c:idx val="0"/>
          <c:order val="0"/>
          <c:tx>
            <c:strRef>
              <c:f>Rubiks!$A$37</c:f>
              <c:strCache>
                <c:ptCount val="1"/>
                <c:pt idx="0">
                  <c:v>EIM Rubiks 5-Avg Velocity Trend</c:v>
                </c:pt>
              </c:strCache>
            </c:strRef>
          </c:tx>
          <c:marker>
            <c:symbol val="none"/>
          </c:marker>
          <c:cat>
            <c:strRef>
              <c:f>Rubiks!$A$66:$A$70</c:f>
              <c:strCache>
                <c:ptCount val="5"/>
                <c:pt idx="0">
                  <c:v>Sprint 96</c:v>
                </c:pt>
                <c:pt idx="1">
                  <c:v>Sprint 97</c:v>
                </c:pt>
                <c:pt idx="2">
                  <c:v>Sprint 98</c:v>
                </c:pt>
                <c:pt idx="3">
                  <c:v>Sprint 99</c:v>
                </c:pt>
                <c:pt idx="4">
                  <c:v>Sprint 100</c:v>
                </c:pt>
              </c:strCache>
            </c:strRef>
          </c:cat>
          <c:val>
            <c:numRef>
              <c:f>Rubiks!$B$66:$B$70</c:f>
              <c:numCache>
                <c:formatCode>General</c:formatCode>
                <c:ptCount val="5"/>
                <c:pt idx="0">
                  <c:v>35</c:v>
                </c:pt>
                <c:pt idx="1">
                  <c:v>33</c:v>
                </c:pt>
                <c:pt idx="2">
                  <c:v>34</c:v>
                </c:pt>
                <c:pt idx="3">
                  <c:v>31</c:v>
                </c:pt>
                <c:pt idx="4">
                  <c:v>25</c:v>
                </c:pt>
              </c:numCache>
            </c:numRef>
          </c:val>
          <c:smooth val="0"/>
        </c:ser>
        <c:dLbls>
          <c:showLegendKey val="0"/>
          <c:showVal val="0"/>
          <c:showCatName val="0"/>
          <c:showSerName val="0"/>
          <c:showPercent val="0"/>
          <c:showBubbleSize val="0"/>
        </c:dLbls>
        <c:marker val="1"/>
        <c:smooth val="0"/>
        <c:axId val="514555264"/>
        <c:axId val="514659456"/>
      </c:lineChart>
      <c:catAx>
        <c:axId val="514555264"/>
        <c:scaling>
          <c:orientation val="minMax"/>
        </c:scaling>
        <c:delete val="0"/>
        <c:axPos val="b"/>
        <c:majorTickMark val="out"/>
        <c:minorTickMark val="none"/>
        <c:tickLblPos val="nextTo"/>
        <c:crossAx val="514659456"/>
        <c:crosses val="autoZero"/>
        <c:auto val="1"/>
        <c:lblAlgn val="ctr"/>
        <c:lblOffset val="100"/>
        <c:noMultiLvlLbl val="0"/>
      </c:catAx>
      <c:valAx>
        <c:axId val="514659456"/>
        <c:scaling>
          <c:orientation val="minMax"/>
          <c:min val="0"/>
        </c:scaling>
        <c:delete val="0"/>
        <c:axPos val="l"/>
        <c:majorGridlines/>
        <c:numFmt formatCode="General" sourceLinked="1"/>
        <c:majorTickMark val="out"/>
        <c:minorTickMark val="none"/>
        <c:tickLblPos val="nextTo"/>
        <c:crossAx val="514555264"/>
        <c:crosses val="autoZero"/>
        <c:crossBetween val="between"/>
      </c:valAx>
      <c:spPr>
        <a:noFill/>
        <a:ln w="25400">
          <a:noFill/>
        </a:ln>
      </c:spPr>
    </c:plotArea>
    <c:legend>
      <c:legendPos val="r"/>
      <c:layout/>
      <c:overlay val="0"/>
    </c:legend>
    <c:plotVisOnly val="1"/>
    <c:dispBlanksAs val="gap"/>
    <c:showDLblsOverMax val="0"/>
  </c:chart>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How much is getting done?</a:t>
            </a:r>
          </a:p>
        </c:rich>
      </c:tx>
      <c:layout/>
      <c:overlay val="0"/>
    </c:title>
    <c:autoTitleDeleted val="0"/>
    <c:plotArea>
      <c:layout/>
      <c:lineChart>
        <c:grouping val="standard"/>
        <c:varyColors val="0"/>
        <c:ser>
          <c:idx val="0"/>
          <c:order val="0"/>
          <c:tx>
            <c:strRef>
              <c:f>Ducks!$B$2</c:f>
              <c:strCache>
                <c:ptCount val="1"/>
                <c:pt idx="0">
                  <c:v>SPs Forecast</c:v>
                </c:pt>
              </c:strCache>
            </c:strRef>
          </c:tx>
          <c:marker>
            <c:symbol val="none"/>
          </c:marker>
          <c:cat>
            <c:strRef>
              <c:f>Ducks!$A$16:$A$20</c:f>
              <c:strCache>
                <c:ptCount val="5"/>
                <c:pt idx="0">
                  <c:v>Sprint 16</c:v>
                </c:pt>
                <c:pt idx="1">
                  <c:v>Sprint 17</c:v>
                </c:pt>
                <c:pt idx="2">
                  <c:v>Sprint 18</c:v>
                </c:pt>
                <c:pt idx="3">
                  <c:v>Sprint 19</c:v>
                </c:pt>
                <c:pt idx="4">
                  <c:v>Sprint 20</c:v>
                </c:pt>
              </c:strCache>
            </c:strRef>
          </c:cat>
          <c:val>
            <c:numRef>
              <c:f>Ducks!$B$16:$B$20</c:f>
              <c:numCache>
                <c:formatCode>General</c:formatCode>
                <c:ptCount val="5"/>
                <c:pt idx="0">
                  <c:v>18</c:v>
                </c:pt>
                <c:pt idx="1">
                  <c:v>23</c:v>
                </c:pt>
                <c:pt idx="2">
                  <c:v>31</c:v>
                </c:pt>
                <c:pt idx="3">
                  <c:v>36</c:v>
                </c:pt>
                <c:pt idx="4">
                  <c:v>32</c:v>
                </c:pt>
              </c:numCache>
            </c:numRef>
          </c:val>
          <c:smooth val="0"/>
        </c:ser>
        <c:ser>
          <c:idx val="1"/>
          <c:order val="1"/>
          <c:tx>
            <c:strRef>
              <c:f>Ducks!$C$2</c:f>
              <c:strCache>
                <c:ptCount val="1"/>
                <c:pt idx="0">
                  <c:v>SPs Achieved</c:v>
                </c:pt>
              </c:strCache>
            </c:strRef>
          </c:tx>
          <c:marker>
            <c:symbol val="none"/>
          </c:marker>
          <c:cat>
            <c:strRef>
              <c:f>Ducks!$A$16:$A$20</c:f>
              <c:strCache>
                <c:ptCount val="5"/>
                <c:pt idx="0">
                  <c:v>Sprint 16</c:v>
                </c:pt>
                <c:pt idx="1">
                  <c:v>Sprint 17</c:v>
                </c:pt>
                <c:pt idx="2">
                  <c:v>Sprint 18</c:v>
                </c:pt>
                <c:pt idx="3">
                  <c:v>Sprint 19</c:v>
                </c:pt>
                <c:pt idx="4">
                  <c:v>Sprint 20</c:v>
                </c:pt>
              </c:strCache>
            </c:strRef>
          </c:cat>
          <c:val>
            <c:numRef>
              <c:f>Ducks!$C$16:$C$20</c:f>
              <c:numCache>
                <c:formatCode>General</c:formatCode>
                <c:ptCount val="5"/>
                <c:pt idx="0">
                  <c:v>15</c:v>
                </c:pt>
                <c:pt idx="1">
                  <c:v>29</c:v>
                </c:pt>
                <c:pt idx="2">
                  <c:v>16</c:v>
                </c:pt>
                <c:pt idx="3">
                  <c:v>25</c:v>
                </c:pt>
                <c:pt idx="4">
                  <c:v>23</c:v>
                </c:pt>
              </c:numCache>
            </c:numRef>
          </c:val>
          <c:smooth val="0"/>
        </c:ser>
        <c:dLbls>
          <c:showLegendKey val="0"/>
          <c:showVal val="0"/>
          <c:showCatName val="0"/>
          <c:showSerName val="0"/>
          <c:showPercent val="0"/>
          <c:showBubbleSize val="0"/>
        </c:dLbls>
        <c:marker val="1"/>
        <c:smooth val="0"/>
        <c:axId val="515254528"/>
        <c:axId val="515260416"/>
      </c:lineChart>
      <c:catAx>
        <c:axId val="515254528"/>
        <c:scaling>
          <c:orientation val="minMax"/>
        </c:scaling>
        <c:delete val="0"/>
        <c:axPos val="b"/>
        <c:majorTickMark val="out"/>
        <c:minorTickMark val="none"/>
        <c:tickLblPos val="nextTo"/>
        <c:crossAx val="515260416"/>
        <c:crosses val="autoZero"/>
        <c:auto val="1"/>
        <c:lblAlgn val="ctr"/>
        <c:lblOffset val="100"/>
        <c:noMultiLvlLbl val="0"/>
      </c:catAx>
      <c:valAx>
        <c:axId val="515260416"/>
        <c:scaling>
          <c:orientation val="minMax"/>
        </c:scaling>
        <c:delete val="0"/>
        <c:axPos val="l"/>
        <c:majorGridlines/>
        <c:numFmt formatCode="General" sourceLinked="1"/>
        <c:majorTickMark val="out"/>
        <c:minorTickMark val="none"/>
        <c:tickLblPos val="nextTo"/>
        <c:crossAx val="515254528"/>
        <c:crosses val="autoZero"/>
        <c:crossBetween val="between"/>
      </c:valAx>
    </c:plotArea>
    <c:legend>
      <c:legendPos val="r"/>
      <c:layout>
        <c:manualLayout>
          <c:xMode val="edge"/>
          <c:yMode val="edge"/>
          <c:x val="0.78048250763671534"/>
          <c:y val="0.3833949862659134"/>
          <c:w val="0.21628422178221873"/>
          <c:h val="0.1488306110724251"/>
        </c:manualLayout>
      </c:layout>
      <c:overlay val="0"/>
    </c:legend>
    <c:plotVisOnly val="1"/>
    <c:dispBlanksAs val="gap"/>
    <c:showDLblsOverMax val="0"/>
  </c:chart>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Ducks Team Velocity Trend </a:t>
            </a:r>
          </a:p>
        </c:rich>
      </c:tx>
      <c:layout>
        <c:manualLayout>
          <c:xMode val="edge"/>
          <c:yMode val="edge"/>
          <c:x val="0.22073693121017074"/>
          <c:y val="6.5843592951797647E-2"/>
        </c:manualLayout>
      </c:layout>
      <c:overlay val="0"/>
    </c:title>
    <c:autoTitleDeleted val="0"/>
    <c:plotArea>
      <c:layout/>
      <c:lineChart>
        <c:grouping val="standard"/>
        <c:varyColors val="0"/>
        <c:ser>
          <c:idx val="0"/>
          <c:order val="0"/>
          <c:tx>
            <c:strRef>
              <c:f>Ducks!$A$26</c:f>
              <c:strCache>
                <c:ptCount val="1"/>
                <c:pt idx="0">
                  <c:v>Ducks Team 5-Sprint Avg Velocity</c:v>
                </c:pt>
              </c:strCache>
            </c:strRef>
          </c:tx>
          <c:marker>
            <c:symbol val="none"/>
          </c:marker>
          <c:cat>
            <c:strRef>
              <c:f>Ducks!$A$37:$A$41</c:f>
              <c:strCache>
                <c:ptCount val="5"/>
                <c:pt idx="0">
                  <c:v>Sprint 16</c:v>
                </c:pt>
                <c:pt idx="1">
                  <c:v>Sprint 17</c:v>
                </c:pt>
                <c:pt idx="2">
                  <c:v>Sprint 18</c:v>
                </c:pt>
                <c:pt idx="3">
                  <c:v>Sprint 19</c:v>
                </c:pt>
                <c:pt idx="4">
                  <c:v>Sprint 20</c:v>
                </c:pt>
              </c:strCache>
            </c:strRef>
          </c:cat>
          <c:val>
            <c:numRef>
              <c:f>Ducks!$B$37:$B$41</c:f>
              <c:numCache>
                <c:formatCode>General</c:formatCode>
                <c:ptCount val="5"/>
                <c:pt idx="0">
                  <c:v>19</c:v>
                </c:pt>
                <c:pt idx="1">
                  <c:v>22</c:v>
                </c:pt>
                <c:pt idx="2">
                  <c:v>21</c:v>
                </c:pt>
                <c:pt idx="3">
                  <c:v>22</c:v>
                </c:pt>
                <c:pt idx="4">
                  <c:v>22</c:v>
                </c:pt>
              </c:numCache>
            </c:numRef>
          </c:val>
          <c:smooth val="0"/>
        </c:ser>
        <c:dLbls>
          <c:showLegendKey val="0"/>
          <c:showVal val="0"/>
          <c:showCatName val="0"/>
          <c:showSerName val="0"/>
          <c:showPercent val="0"/>
          <c:showBubbleSize val="0"/>
        </c:dLbls>
        <c:marker val="1"/>
        <c:smooth val="0"/>
        <c:axId val="515117056"/>
        <c:axId val="515118592"/>
      </c:lineChart>
      <c:catAx>
        <c:axId val="515117056"/>
        <c:scaling>
          <c:orientation val="minMax"/>
        </c:scaling>
        <c:delete val="0"/>
        <c:axPos val="b"/>
        <c:majorTickMark val="out"/>
        <c:minorTickMark val="none"/>
        <c:tickLblPos val="nextTo"/>
        <c:crossAx val="515118592"/>
        <c:crosses val="autoZero"/>
        <c:auto val="1"/>
        <c:lblAlgn val="ctr"/>
        <c:lblOffset val="100"/>
        <c:noMultiLvlLbl val="0"/>
      </c:catAx>
      <c:valAx>
        <c:axId val="515118592"/>
        <c:scaling>
          <c:orientation val="minMax"/>
          <c:min val="0"/>
        </c:scaling>
        <c:delete val="0"/>
        <c:axPos val="l"/>
        <c:majorGridlines/>
        <c:numFmt formatCode="General" sourceLinked="1"/>
        <c:majorTickMark val="out"/>
        <c:minorTickMark val="none"/>
        <c:tickLblPos val="nextTo"/>
        <c:crossAx val="515117056"/>
        <c:crosses val="autoZero"/>
        <c:crossBetween val="between"/>
        <c:majorUnit val="5"/>
      </c:valAx>
      <c:spPr>
        <a:noFill/>
        <a:ln w="25400">
          <a:noFill/>
        </a:ln>
      </c:spPr>
    </c:plotArea>
    <c:legend>
      <c:legendPos val="r"/>
      <c:layout/>
      <c:overlay val="0"/>
    </c:legend>
    <c:plotVisOnly val="1"/>
    <c:dispBlanksAs val="gap"/>
    <c:showDLblsOverMax val="0"/>
  </c:chart>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How much is getting done?</a:t>
            </a:r>
          </a:p>
        </c:rich>
      </c:tx>
      <c:layout/>
      <c:overlay val="0"/>
    </c:title>
    <c:autoTitleDeleted val="0"/>
    <c:plotArea>
      <c:layout/>
      <c:lineChart>
        <c:grouping val="standard"/>
        <c:varyColors val="0"/>
        <c:ser>
          <c:idx val="2"/>
          <c:order val="0"/>
          <c:tx>
            <c:strRef>
              <c:f>Frogs!$B$2</c:f>
              <c:strCache>
                <c:ptCount val="1"/>
                <c:pt idx="0">
                  <c:v>SPs Forecast</c:v>
                </c:pt>
              </c:strCache>
            </c:strRef>
          </c:tx>
          <c:spPr>
            <a:ln>
              <a:solidFill>
                <a:schemeClr val="accent1"/>
              </a:solidFill>
            </a:ln>
          </c:spPr>
          <c:marker>
            <c:symbol val="none"/>
          </c:marker>
          <c:cat>
            <c:strRef>
              <c:f>Frogs!$A$16:$A$20</c:f>
              <c:strCache>
                <c:ptCount val="5"/>
                <c:pt idx="0">
                  <c:v>Sprint 14</c:v>
                </c:pt>
                <c:pt idx="1">
                  <c:v>Sprint 15</c:v>
                </c:pt>
                <c:pt idx="2">
                  <c:v>Sprint 16</c:v>
                </c:pt>
                <c:pt idx="3">
                  <c:v>Sprint 17</c:v>
                </c:pt>
                <c:pt idx="4">
                  <c:v>Sprint 18</c:v>
                </c:pt>
              </c:strCache>
            </c:strRef>
          </c:cat>
          <c:val>
            <c:numRef>
              <c:f>Frogs!$B$16:$B$20</c:f>
              <c:numCache>
                <c:formatCode>General</c:formatCode>
                <c:ptCount val="5"/>
                <c:pt idx="0">
                  <c:v>48</c:v>
                </c:pt>
                <c:pt idx="1">
                  <c:v>70</c:v>
                </c:pt>
                <c:pt idx="2">
                  <c:v>51</c:v>
                </c:pt>
                <c:pt idx="3">
                  <c:v>75</c:v>
                </c:pt>
                <c:pt idx="4">
                  <c:v>42</c:v>
                </c:pt>
              </c:numCache>
            </c:numRef>
          </c:val>
          <c:smooth val="0"/>
        </c:ser>
        <c:ser>
          <c:idx val="3"/>
          <c:order val="1"/>
          <c:tx>
            <c:strRef>
              <c:f>Frogs!$C$2</c:f>
              <c:strCache>
                <c:ptCount val="1"/>
                <c:pt idx="0">
                  <c:v>SPs Achieved</c:v>
                </c:pt>
              </c:strCache>
            </c:strRef>
          </c:tx>
          <c:spPr>
            <a:ln>
              <a:solidFill>
                <a:srgbClr val="C00000"/>
              </a:solidFill>
            </a:ln>
          </c:spPr>
          <c:marker>
            <c:symbol val="none"/>
          </c:marker>
          <c:cat>
            <c:strRef>
              <c:f>Frogs!$A$16:$A$20</c:f>
              <c:strCache>
                <c:ptCount val="5"/>
                <c:pt idx="0">
                  <c:v>Sprint 14</c:v>
                </c:pt>
                <c:pt idx="1">
                  <c:v>Sprint 15</c:v>
                </c:pt>
                <c:pt idx="2">
                  <c:v>Sprint 16</c:v>
                </c:pt>
                <c:pt idx="3">
                  <c:v>Sprint 17</c:v>
                </c:pt>
                <c:pt idx="4">
                  <c:v>Sprint 18</c:v>
                </c:pt>
              </c:strCache>
            </c:strRef>
          </c:cat>
          <c:val>
            <c:numRef>
              <c:f>Frogs!$C$16:$C$20</c:f>
              <c:numCache>
                <c:formatCode>General</c:formatCode>
                <c:ptCount val="5"/>
                <c:pt idx="0">
                  <c:v>35</c:v>
                </c:pt>
                <c:pt idx="1">
                  <c:v>35</c:v>
                </c:pt>
                <c:pt idx="2">
                  <c:v>10</c:v>
                </c:pt>
                <c:pt idx="3">
                  <c:v>65</c:v>
                </c:pt>
                <c:pt idx="4">
                  <c:v>50</c:v>
                </c:pt>
              </c:numCache>
            </c:numRef>
          </c:val>
          <c:smooth val="0"/>
        </c:ser>
        <c:dLbls>
          <c:showLegendKey val="0"/>
          <c:showVal val="0"/>
          <c:showCatName val="0"/>
          <c:showSerName val="0"/>
          <c:showPercent val="0"/>
          <c:showBubbleSize val="0"/>
        </c:dLbls>
        <c:marker val="1"/>
        <c:smooth val="0"/>
        <c:axId val="515205376"/>
        <c:axId val="514347008"/>
      </c:lineChart>
      <c:catAx>
        <c:axId val="515205376"/>
        <c:scaling>
          <c:orientation val="minMax"/>
        </c:scaling>
        <c:delete val="0"/>
        <c:axPos val="b"/>
        <c:numFmt formatCode="General" sourceLinked="1"/>
        <c:majorTickMark val="none"/>
        <c:minorTickMark val="none"/>
        <c:tickLblPos val="nextTo"/>
        <c:crossAx val="514347008"/>
        <c:crosses val="autoZero"/>
        <c:auto val="1"/>
        <c:lblAlgn val="ctr"/>
        <c:lblOffset val="100"/>
        <c:noMultiLvlLbl val="0"/>
      </c:catAx>
      <c:valAx>
        <c:axId val="514347008"/>
        <c:scaling>
          <c:orientation val="minMax"/>
        </c:scaling>
        <c:delete val="0"/>
        <c:axPos val="l"/>
        <c:majorGridlines/>
        <c:title>
          <c:tx>
            <c:rich>
              <a:bodyPr/>
              <a:lstStyle/>
              <a:p>
                <a:pPr>
                  <a:defRPr/>
                </a:pPr>
                <a:r>
                  <a:rPr lang="en-GB"/>
                  <a:t>SPs</a:t>
                </a:r>
              </a:p>
            </c:rich>
          </c:tx>
          <c:layout/>
          <c:overlay val="0"/>
        </c:title>
        <c:numFmt formatCode="General" sourceLinked="1"/>
        <c:majorTickMark val="none"/>
        <c:minorTickMark val="none"/>
        <c:tickLblPos val="nextTo"/>
        <c:crossAx val="515205376"/>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Frogs</a:t>
            </a:r>
            <a:r>
              <a:rPr lang="en-US" baseline="0"/>
              <a:t> </a:t>
            </a:r>
            <a:r>
              <a:rPr lang="en-US"/>
              <a:t>Team Velocity Trend </a:t>
            </a:r>
          </a:p>
        </c:rich>
      </c:tx>
      <c:layout/>
      <c:overlay val="0"/>
    </c:title>
    <c:autoTitleDeleted val="0"/>
    <c:plotArea>
      <c:layout/>
      <c:lineChart>
        <c:grouping val="standard"/>
        <c:varyColors val="0"/>
        <c:ser>
          <c:idx val="0"/>
          <c:order val="0"/>
          <c:tx>
            <c:strRef>
              <c:f>Frogs!$B$25</c:f>
              <c:strCache>
                <c:ptCount val="1"/>
                <c:pt idx="0">
                  <c:v>Frogs 5-Sprint Avg Velocity </c:v>
                </c:pt>
              </c:strCache>
            </c:strRef>
          </c:tx>
          <c:marker>
            <c:symbol val="none"/>
          </c:marker>
          <c:cat>
            <c:strRef>
              <c:f>Frogs!$A$35:$A$39</c:f>
              <c:strCache>
                <c:ptCount val="5"/>
                <c:pt idx="0">
                  <c:v>Sprint 14</c:v>
                </c:pt>
                <c:pt idx="1">
                  <c:v>Sprint 15</c:v>
                </c:pt>
                <c:pt idx="2">
                  <c:v>Sprint 16</c:v>
                </c:pt>
                <c:pt idx="3">
                  <c:v>Sprint 17</c:v>
                </c:pt>
                <c:pt idx="4">
                  <c:v>Sprint 18</c:v>
                </c:pt>
              </c:strCache>
            </c:strRef>
          </c:cat>
          <c:val>
            <c:numRef>
              <c:f>Frogs!$B$35:$B$39</c:f>
              <c:numCache>
                <c:formatCode>General</c:formatCode>
                <c:ptCount val="5"/>
                <c:pt idx="0">
                  <c:v>37</c:v>
                </c:pt>
                <c:pt idx="1">
                  <c:v>38</c:v>
                </c:pt>
                <c:pt idx="2">
                  <c:v>38</c:v>
                </c:pt>
                <c:pt idx="3">
                  <c:v>41</c:v>
                </c:pt>
                <c:pt idx="4">
                  <c:v>39</c:v>
                </c:pt>
              </c:numCache>
            </c:numRef>
          </c:val>
          <c:smooth val="0"/>
        </c:ser>
        <c:dLbls>
          <c:showLegendKey val="0"/>
          <c:showVal val="0"/>
          <c:showCatName val="0"/>
          <c:showSerName val="0"/>
          <c:showPercent val="0"/>
          <c:showBubbleSize val="0"/>
        </c:dLbls>
        <c:marker val="1"/>
        <c:smooth val="0"/>
        <c:axId val="515912064"/>
        <c:axId val="515913600"/>
      </c:lineChart>
      <c:catAx>
        <c:axId val="515912064"/>
        <c:scaling>
          <c:orientation val="minMax"/>
        </c:scaling>
        <c:delete val="0"/>
        <c:axPos val="b"/>
        <c:majorTickMark val="out"/>
        <c:minorTickMark val="none"/>
        <c:tickLblPos val="nextTo"/>
        <c:crossAx val="515913600"/>
        <c:crosses val="autoZero"/>
        <c:auto val="1"/>
        <c:lblAlgn val="ctr"/>
        <c:lblOffset val="100"/>
        <c:noMultiLvlLbl val="0"/>
      </c:catAx>
      <c:valAx>
        <c:axId val="515913600"/>
        <c:scaling>
          <c:orientation val="minMax"/>
          <c:min val="0"/>
        </c:scaling>
        <c:delete val="0"/>
        <c:axPos val="l"/>
        <c:majorGridlines/>
        <c:numFmt formatCode="General" sourceLinked="1"/>
        <c:majorTickMark val="out"/>
        <c:minorTickMark val="none"/>
        <c:tickLblPos val="nextTo"/>
        <c:crossAx val="515912064"/>
        <c:crosses val="autoZero"/>
        <c:crossBetween val="between"/>
      </c:valAx>
      <c:spPr>
        <a:noFill/>
        <a:ln w="25400">
          <a:noFill/>
        </a:ln>
      </c:spPr>
    </c:plotArea>
    <c:legend>
      <c:legendPos val="r"/>
      <c:layout/>
      <c:overlay val="0"/>
    </c:legend>
    <c:plotVisOnly val="1"/>
    <c:dispBlanksAs val="gap"/>
    <c:showDLblsOverMax val="0"/>
  </c:chart>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a:effectLst/>
              </a:rPr>
              <a:t>Global Story Points Forecast / Achieved in Last 3 Sprints</a:t>
            </a:r>
            <a:endParaRPr lang="en-GB">
              <a:effectLst/>
            </a:endParaRP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percentStacked"/>
        <c:varyColors val="0"/>
        <c:ser>
          <c:idx val="0"/>
          <c:order val="0"/>
          <c:tx>
            <c:strRef>
              <c:f>'SP Divergence %'!$B$58</c:f>
              <c:strCache>
                <c:ptCount val="1"/>
                <c:pt idx="0">
                  <c:v>Global Average (All AGILE Teams) - SPs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%'!$C$57:$E$57</c:f>
              <c:strCache>
                <c:ptCount val="3"/>
                <c:pt idx="0">
                  <c:v>% Divergence - Last Sprint</c:v>
                </c:pt>
                <c:pt idx="1">
                  <c:v>% Divergence - Sprint -1</c:v>
                </c:pt>
                <c:pt idx="2">
                  <c:v>% Divergence - Sprint -2</c:v>
                </c:pt>
              </c:strCache>
            </c:strRef>
          </c:cat>
          <c:val>
            <c:numRef>
              <c:f>'SP Divergence %'!$C$58:$E$58</c:f>
              <c:numCache>
                <c:formatCode>0%</c:formatCode>
                <c:ptCount val="3"/>
                <c:pt idx="0">
                  <c:v>0.8020847176079734</c:v>
                </c:pt>
                <c:pt idx="1">
                  <c:v>0.81346354864647552</c:v>
                </c:pt>
                <c:pt idx="2">
                  <c:v>0.78163829240621374</c:v>
                </c:pt>
              </c:numCache>
            </c:numRef>
          </c:val>
        </c:ser>
        <c:ser>
          <c:idx val="1"/>
          <c:order val="1"/>
          <c:tx>
            <c:strRef>
              <c:f>'SP Divergence %'!$B$59</c:f>
              <c:strCache>
                <c:ptCount val="1"/>
                <c:pt idx="0">
                  <c:v>Global Average (All AGILE Teams) - SPs Not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%'!$C$57:$E$57</c:f>
              <c:strCache>
                <c:ptCount val="3"/>
                <c:pt idx="0">
                  <c:v>% Divergence - Last Sprint</c:v>
                </c:pt>
                <c:pt idx="1">
                  <c:v>% Divergence - Sprint -1</c:v>
                </c:pt>
                <c:pt idx="2">
                  <c:v>% Divergence - Sprint -2</c:v>
                </c:pt>
              </c:strCache>
            </c:strRef>
          </c:cat>
          <c:val>
            <c:numRef>
              <c:f>'SP Divergence %'!$C$59:$E$59</c:f>
              <c:numCache>
                <c:formatCode>0%</c:formatCode>
                <c:ptCount val="3"/>
                <c:pt idx="0">
                  <c:v>0.1979152823920266</c:v>
                </c:pt>
                <c:pt idx="1">
                  <c:v>0.18653645135352448</c:v>
                </c:pt>
                <c:pt idx="2">
                  <c:v>0.21836170759378626</c:v>
                </c:pt>
              </c:numCache>
            </c:numRef>
          </c:val>
        </c:ser>
        <c:dLbls>
          <c:showLegendKey val="0"/>
          <c:showVal val="0"/>
          <c:showCatName val="0"/>
          <c:showSerName val="0"/>
          <c:showPercent val="0"/>
          <c:showBubbleSize val="0"/>
        </c:dLbls>
        <c:gapWidth val="55"/>
        <c:gapDepth val="55"/>
        <c:shape val="box"/>
        <c:axId val="515794432"/>
        <c:axId val="515795968"/>
        <c:axId val="0"/>
      </c:bar3DChart>
      <c:catAx>
        <c:axId val="515794432"/>
        <c:scaling>
          <c:orientation val="minMax"/>
        </c:scaling>
        <c:delete val="0"/>
        <c:axPos val="b"/>
        <c:majorTickMark val="none"/>
        <c:minorTickMark val="none"/>
        <c:tickLblPos val="nextTo"/>
        <c:txPr>
          <a:bodyPr/>
          <a:lstStyle/>
          <a:p>
            <a:pPr>
              <a:defRPr b="1"/>
            </a:pPr>
            <a:endParaRPr lang="en-US"/>
          </a:p>
        </c:txPr>
        <c:crossAx val="515795968"/>
        <c:crosses val="autoZero"/>
        <c:auto val="1"/>
        <c:lblAlgn val="ctr"/>
        <c:lblOffset val="100"/>
        <c:noMultiLvlLbl val="0"/>
      </c:catAx>
      <c:valAx>
        <c:axId val="515795968"/>
        <c:scaling>
          <c:orientation val="minMax"/>
        </c:scaling>
        <c:delete val="0"/>
        <c:axPos val="l"/>
        <c:majorGridlines/>
        <c:numFmt formatCode="0%" sourceLinked="1"/>
        <c:majorTickMark val="none"/>
        <c:minorTickMark val="none"/>
        <c:tickLblPos val="nextTo"/>
        <c:crossAx val="515794432"/>
        <c:crosses val="autoZero"/>
        <c:crossBetween val="between"/>
      </c:valAx>
    </c:plotArea>
    <c:legend>
      <c:legendPos val="r"/>
      <c:layout/>
      <c:overlay val="0"/>
      <c:txPr>
        <a:bodyPr/>
        <a:lstStyle/>
        <a:p>
          <a:pPr>
            <a:defRPr sz="1200" b="1"/>
          </a:pPr>
          <a:endParaRPr lang="en-US"/>
        </a:p>
      </c:txPr>
    </c:legend>
    <c:plotVisOnly val="1"/>
    <c:dispBlanksAs val="gap"/>
    <c:showDLblsOverMax val="0"/>
  </c:chart>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title>
      <c:tx>
        <c:rich>
          <a:bodyPr/>
          <a:lstStyle/>
          <a:p>
            <a:pPr>
              <a:defRPr sz="1400"/>
            </a:pPr>
            <a:r>
              <a:rPr lang="en-GB" sz="1400"/>
              <a:t>EIM Story Points Forecast / Achieved in Last 3 Sprints</a:t>
            </a: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percentStacked"/>
        <c:varyColors val="0"/>
        <c:ser>
          <c:idx val="0"/>
          <c:order val="0"/>
          <c:tx>
            <c:strRef>
              <c:f>'SP Divergence %'!$B$42</c:f>
              <c:strCache>
                <c:ptCount val="1"/>
                <c:pt idx="0">
                  <c:v>EIM Average - SPs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%'!$C$41:$E$41</c:f>
              <c:strCache>
                <c:ptCount val="3"/>
                <c:pt idx="0">
                  <c:v>% Divergence - Last Sprint</c:v>
                </c:pt>
                <c:pt idx="1">
                  <c:v>% Divergence - Sprint -1</c:v>
                </c:pt>
                <c:pt idx="2">
                  <c:v>% Divergence - Sprint -2</c:v>
                </c:pt>
              </c:strCache>
            </c:strRef>
          </c:cat>
          <c:val>
            <c:numRef>
              <c:f>'SP Divergence %'!$C$42:$E$42</c:f>
              <c:numCache>
                <c:formatCode>0%</c:formatCode>
                <c:ptCount val="3"/>
                <c:pt idx="0">
                  <c:v>0.78125230712440019</c:v>
                </c:pt>
                <c:pt idx="1">
                  <c:v>0.70497893028380831</c:v>
                </c:pt>
                <c:pt idx="2">
                  <c:v>0.6954705163225654</c:v>
                </c:pt>
              </c:numCache>
            </c:numRef>
          </c:val>
        </c:ser>
        <c:ser>
          <c:idx val="1"/>
          <c:order val="1"/>
          <c:tx>
            <c:strRef>
              <c:f>'SP Divergence %'!$B$43</c:f>
              <c:strCache>
                <c:ptCount val="1"/>
                <c:pt idx="0">
                  <c:v>EIM Average - SPs Not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%'!$C$41:$E$41</c:f>
              <c:strCache>
                <c:ptCount val="3"/>
                <c:pt idx="0">
                  <c:v>% Divergence - Last Sprint</c:v>
                </c:pt>
                <c:pt idx="1">
                  <c:v>% Divergence - Sprint -1</c:v>
                </c:pt>
                <c:pt idx="2">
                  <c:v>% Divergence - Sprint -2</c:v>
                </c:pt>
              </c:strCache>
            </c:strRef>
          </c:cat>
          <c:val>
            <c:numRef>
              <c:f>'SP Divergence %'!$C$43:$E$43</c:f>
              <c:numCache>
                <c:formatCode>0%</c:formatCode>
                <c:ptCount val="3"/>
                <c:pt idx="0">
                  <c:v>0.21874769287559981</c:v>
                </c:pt>
                <c:pt idx="1">
                  <c:v>0.29502106971619169</c:v>
                </c:pt>
                <c:pt idx="2">
                  <c:v>0.3045294836774346</c:v>
                </c:pt>
              </c:numCache>
            </c:numRef>
          </c:val>
        </c:ser>
        <c:dLbls>
          <c:showLegendKey val="0"/>
          <c:showVal val="0"/>
          <c:showCatName val="0"/>
          <c:showSerName val="0"/>
          <c:showPercent val="0"/>
          <c:showBubbleSize val="0"/>
        </c:dLbls>
        <c:gapWidth val="55"/>
        <c:gapDepth val="55"/>
        <c:shape val="box"/>
        <c:axId val="515867776"/>
        <c:axId val="515869312"/>
        <c:axId val="0"/>
      </c:bar3DChart>
      <c:catAx>
        <c:axId val="515867776"/>
        <c:scaling>
          <c:orientation val="minMax"/>
        </c:scaling>
        <c:delete val="0"/>
        <c:axPos val="b"/>
        <c:majorTickMark val="none"/>
        <c:minorTickMark val="none"/>
        <c:tickLblPos val="nextTo"/>
        <c:txPr>
          <a:bodyPr/>
          <a:lstStyle/>
          <a:p>
            <a:pPr>
              <a:defRPr b="1"/>
            </a:pPr>
            <a:endParaRPr lang="en-US"/>
          </a:p>
        </c:txPr>
        <c:crossAx val="515869312"/>
        <c:crosses val="autoZero"/>
        <c:auto val="1"/>
        <c:lblAlgn val="ctr"/>
        <c:lblOffset val="100"/>
        <c:noMultiLvlLbl val="0"/>
      </c:catAx>
      <c:valAx>
        <c:axId val="515869312"/>
        <c:scaling>
          <c:orientation val="minMax"/>
        </c:scaling>
        <c:delete val="0"/>
        <c:axPos val="l"/>
        <c:majorGridlines/>
        <c:numFmt formatCode="0%" sourceLinked="1"/>
        <c:majorTickMark val="none"/>
        <c:minorTickMark val="none"/>
        <c:tickLblPos val="nextTo"/>
        <c:crossAx val="515867776"/>
        <c:crosses val="autoZero"/>
        <c:crossBetween val="between"/>
      </c:valAx>
    </c:plotArea>
    <c:legend>
      <c:legendPos val="r"/>
      <c:layout/>
      <c:overlay val="0"/>
      <c:txPr>
        <a:bodyPr/>
        <a:lstStyle/>
        <a:p>
          <a:pPr>
            <a:defRPr sz="1050" b="1"/>
          </a:pPr>
          <a:endParaRPr lang="en-US"/>
        </a:p>
      </c:txPr>
    </c:legend>
    <c:plotVisOnly val="1"/>
    <c:dispBlanksAs val="gap"/>
    <c:showDLblsOverMax val="0"/>
  </c:chart>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title>
      <c:tx>
        <c:rich>
          <a:bodyPr/>
          <a:lstStyle/>
          <a:p>
            <a:pPr>
              <a:defRPr sz="1400"/>
            </a:pPr>
            <a:r>
              <a:rPr lang="en-GB" sz="1400" b="1" i="0" baseline="0">
                <a:effectLst/>
              </a:rPr>
              <a:t>SNA Story Points Forecast / Achieved in Last 3 Sprints</a:t>
            </a:r>
            <a:endParaRPr lang="en-GB" sz="1400">
              <a:effectLst/>
            </a:endParaRP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percentStacked"/>
        <c:varyColors val="0"/>
        <c:ser>
          <c:idx val="0"/>
          <c:order val="0"/>
          <c:tx>
            <c:strRef>
              <c:f>'SP Divergence %'!$B$47</c:f>
              <c:strCache>
                <c:ptCount val="1"/>
                <c:pt idx="0">
                  <c:v>SNA Average - SPs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%'!$C$46:$E$46</c:f>
              <c:strCache>
                <c:ptCount val="3"/>
                <c:pt idx="0">
                  <c:v>% Divergence - Last Sprint</c:v>
                </c:pt>
                <c:pt idx="1">
                  <c:v>% Divergence - Sprint -1</c:v>
                </c:pt>
                <c:pt idx="2">
                  <c:v>% Divergence - Sprint -2</c:v>
                </c:pt>
              </c:strCache>
            </c:strRef>
          </c:cat>
          <c:val>
            <c:numRef>
              <c:f>'SP Divergence %'!$C$47:$E$47</c:f>
              <c:numCache>
                <c:formatCode>0%</c:formatCode>
                <c:ptCount val="3"/>
                <c:pt idx="0">
                  <c:v>0.83333333333333337</c:v>
                </c:pt>
                <c:pt idx="1">
                  <c:v>0.97619047619047628</c:v>
                </c:pt>
                <c:pt idx="2">
                  <c:v>0.91088995653168603</c:v>
                </c:pt>
              </c:numCache>
            </c:numRef>
          </c:val>
        </c:ser>
        <c:ser>
          <c:idx val="1"/>
          <c:order val="1"/>
          <c:tx>
            <c:strRef>
              <c:f>'SP Divergence %'!$B$48</c:f>
              <c:strCache>
                <c:ptCount val="1"/>
                <c:pt idx="0">
                  <c:v>SNA Average - SPs Not Completed</c:v>
                </c:pt>
              </c:strCache>
            </c:strRef>
          </c:tx>
          <c:invertIfNegative val="0"/>
          <c:dLbls>
            <c:txPr>
              <a:bodyPr/>
              <a:lstStyle/>
              <a:p>
                <a:pPr>
                  <a:defRPr sz="1800" b="1"/>
                </a:pPr>
                <a:endParaRPr lang="en-US"/>
              </a:p>
            </c:txPr>
            <c:showLegendKey val="0"/>
            <c:showVal val="1"/>
            <c:showCatName val="0"/>
            <c:showSerName val="0"/>
            <c:showPercent val="0"/>
            <c:showBubbleSize val="0"/>
            <c:showLeaderLines val="0"/>
          </c:dLbls>
          <c:cat>
            <c:strRef>
              <c:f>'SP Divergence %'!$C$46:$E$46</c:f>
              <c:strCache>
                <c:ptCount val="3"/>
                <c:pt idx="0">
                  <c:v>% Divergence - Last Sprint</c:v>
                </c:pt>
                <c:pt idx="1">
                  <c:v>% Divergence - Sprint -1</c:v>
                </c:pt>
                <c:pt idx="2">
                  <c:v>% Divergence - Sprint -2</c:v>
                </c:pt>
              </c:strCache>
            </c:strRef>
          </c:cat>
          <c:val>
            <c:numRef>
              <c:f>'SP Divergence %'!$C$48:$E$48</c:f>
              <c:numCache>
                <c:formatCode>0%</c:formatCode>
                <c:ptCount val="3"/>
                <c:pt idx="0">
                  <c:v>0.16666666666666663</c:v>
                </c:pt>
                <c:pt idx="1">
                  <c:v>2.3809523809523725E-2</c:v>
                </c:pt>
                <c:pt idx="2">
                  <c:v>8.9110043468313971E-2</c:v>
                </c:pt>
              </c:numCache>
            </c:numRef>
          </c:val>
        </c:ser>
        <c:dLbls>
          <c:showLegendKey val="0"/>
          <c:showVal val="0"/>
          <c:showCatName val="0"/>
          <c:showSerName val="0"/>
          <c:showPercent val="0"/>
          <c:showBubbleSize val="0"/>
        </c:dLbls>
        <c:gapWidth val="55"/>
        <c:gapDepth val="55"/>
        <c:shape val="box"/>
        <c:axId val="516576000"/>
        <c:axId val="516577536"/>
        <c:axId val="0"/>
      </c:bar3DChart>
      <c:catAx>
        <c:axId val="516576000"/>
        <c:scaling>
          <c:orientation val="minMax"/>
        </c:scaling>
        <c:delete val="0"/>
        <c:axPos val="b"/>
        <c:majorTickMark val="none"/>
        <c:minorTickMark val="none"/>
        <c:tickLblPos val="nextTo"/>
        <c:txPr>
          <a:bodyPr/>
          <a:lstStyle/>
          <a:p>
            <a:pPr>
              <a:defRPr b="1"/>
            </a:pPr>
            <a:endParaRPr lang="en-US"/>
          </a:p>
        </c:txPr>
        <c:crossAx val="516577536"/>
        <c:crosses val="autoZero"/>
        <c:auto val="1"/>
        <c:lblAlgn val="ctr"/>
        <c:lblOffset val="100"/>
        <c:noMultiLvlLbl val="0"/>
      </c:catAx>
      <c:valAx>
        <c:axId val="516577536"/>
        <c:scaling>
          <c:orientation val="minMax"/>
          <c:min val="0"/>
        </c:scaling>
        <c:delete val="0"/>
        <c:axPos val="l"/>
        <c:majorGridlines/>
        <c:numFmt formatCode="0%" sourceLinked="1"/>
        <c:majorTickMark val="none"/>
        <c:minorTickMark val="none"/>
        <c:tickLblPos val="nextTo"/>
        <c:crossAx val="516576000"/>
        <c:crosses val="autoZero"/>
        <c:crossBetween val="between"/>
      </c:valAx>
    </c:plotArea>
    <c:legend>
      <c:legendPos val="r"/>
      <c:layout/>
      <c:overlay val="0"/>
      <c:txPr>
        <a:bodyPr/>
        <a:lstStyle/>
        <a:p>
          <a:pPr>
            <a:defRPr sz="1050" b="1"/>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Archeo Team Velocity Trend </a:t>
            </a:r>
          </a:p>
        </c:rich>
      </c:tx>
      <c:layout/>
      <c:overlay val="0"/>
    </c:title>
    <c:autoTitleDeleted val="0"/>
    <c:plotArea>
      <c:layout/>
      <c:lineChart>
        <c:grouping val="standard"/>
        <c:varyColors val="0"/>
        <c:ser>
          <c:idx val="0"/>
          <c:order val="0"/>
          <c:tx>
            <c:strRef>
              <c:f>'Archeo Sprint Metrics'!$A$41</c:f>
              <c:strCache>
                <c:ptCount val="1"/>
                <c:pt idx="0">
                  <c:v>Archeo 5-Sprint Avg Velocity</c:v>
                </c:pt>
              </c:strCache>
            </c:strRef>
          </c:tx>
          <c:marker>
            <c:symbol val="none"/>
          </c:marker>
          <c:cat>
            <c:strRef>
              <c:f>'Archeo Sprint Metrics'!$A$70:$A$75</c:f>
              <c:strCache>
                <c:ptCount val="6"/>
                <c:pt idx="0">
                  <c:v>Sprint 28</c:v>
                </c:pt>
                <c:pt idx="1">
                  <c:v>Sprint 29</c:v>
                </c:pt>
                <c:pt idx="2">
                  <c:v>Sprint 30</c:v>
                </c:pt>
                <c:pt idx="3">
                  <c:v>Sprint 31</c:v>
                </c:pt>
                <c:pt idx="4">
                  <c:v>Sprint 32</c:v>
                </c:pt>
                <c:pt idx="5">
                  <c:v>Sprint 33</c:v>
                </c:pt>
              </c:strCache>
            </c:strRef>
          </c:cat>
          <c:val>
            <c:numRef>
              <c:f>'Archeo Sprint Metrics'!$B$70:$B$75</c:f>
              <c:numCache>
                <c:formatCode>General</c:formatCode>
                <c:ptCount val="6"/>
                <c:pt idx="0">
                  <c:v>27</c:v>
                </c:pt>
                <c:pt idx="1">
                  <c:v>33</c:v>
                </c:pt>
                <c:pt idx="2">
                  <c:v>24</c:v>
                </c:pt>
                <c:pt idx="3">
                  <c:v>25</c:v>
                </c:pt>
                <c:pt idx="4">
                  <c:v>22</c:v>
                </c:pt>
                <c:pt idx="5">
                  <c:v>27</c:v>
                </c:pt>
              </c:numCache>
            </c:numRef>
          </c:val>
          <c:smooth val="0"/>
        </c:ser>
        <c:dLbls>
          <c:showLegendKey val="0"/>
          <c:showVal val="0"/>
          <c:showCatName val="0"/>
          <c:showSerName val="0"/>
          <c:showPercent val="0"/>
          <c:showBubbleSize val="0"/>
        </c:dLbls>
        <c:marker val="1"/>
        <c:smooth val="0"/>
        <c:axId val="484440704"/>
        <c:axId val="484262272"/>
      </c:lineChart>
      <c:catAx>
        <c:axId val="484440704"/>
        <c:scaling>
          <c:orientation val="minMax"/>
        </c:scaling>
        <c:delete val="0"/>
        <c:axPos val="b"/>
        <c:majorTickMark val="out"/>
        <c:minorTickMark val="none"/>
        <c:tickLblPos val="nextTo"/>
        <c:crossAx val="484262272"/>
        <c:crosses val="autoZero"/>
        <c:auto val="1"/>
        <c:lblAlgn val="ctr"/>
        <c:lblOffset val="100"/>
        <c:noMultiLvlLbl val="0"/>
      </c:catAx>
      <c:valAx>
        <c:axId val="484262272"/>
        <c:scaling>
          <c:orientation val="minMax"/>
        </c:scaling>
        <c:delete val="0"/>
        <c:axPos val="l"/>
        <c:majorGridlines/>
        <c:numFmt formatCode="General" sourceLinked="1"/>
        <c:majorTickMark val="out"/>
        <c:minorTickMark val="none"/>
        <c:tickLblPos val="nextTo"/>
        <c:crossAx val="484440704"/>
        <c:crosses val="autoZero"/>
        <c:crossBetween val="between"/>
      </c:valAx>
      <c:spPr>
        <a:noFill/>
        <a:ln w="25400">
          <a:noFill/>
        </a:ln>
      </c:spPr>
    </c:plotArea>
    <c:legend>
      <c:legendPos val="r"/>
      <c:layout/>
      <c:overlay val="0"/>
    </c:legend>
    <c:plotVisOnly val="1"/>
    <c:dispBlanksAs val="gap"/>
    <c:showDLblsOverMax val="0"/>
  </c:chart>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pivotSource>
    <c:name>[Test Case Metrics February 2020 cf v1-0 03032020.xlsx]SMBD Test Case Run Pivot!PivotTable1</c:name>
    <c:fmtId val="-1"/>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lang="en-GB"/>
              <a:t>Scenario Manager Big Data </a:t>
            </a:r>
            <a:r>
              <a:rPr lang="en-GB" sz="1800" b="1" i="0" baseline="0">
                <a:effectLst/>
              </a:rPr>
              <a:t>: Nov 2019 - Feb 2020 Test Cycles</a:t>
            </a:r>
            <a:endParaRPr lang="en-MY">
              <a:effectLst/>
            </a:endParaRPr>
          </a:p>
        </c:rich>
      </c:tx>
      <c:layout/>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spPr>
          <a:solidFill>
            <a:schemeClr val="accent1"/>
          </a:solidFill>
        </c:spPr>
      </c:pivotFmt>
      <c:pivotFmt>
        <c:idx val="6"/>
        <c:spPr>
          <a:solidFill>
            <a:schemeClr val="tx2">
              <a:lumMod val="60000"/>
              <a:lumOff val="40000"/>
            </a:schemeClr>
          </a:solidFill>
        </c:spPr>
      </c:pivotFmt>
      <c:pivotFmt>
        <c:idx val="7"/>
        <c:spPr>
          <a:solidFill>
            <a:schemeClr val="accent1"/>
          </a:solidFill>
        </c:spPr>
      </c:pivotFmt>
      <c:pivotFmt>
        <c:idx val="8"/>
        <c:spPr>
          <a:noFill/>
        </c:spPr>
      </c:pivotFmt>
      <c:pivotFmt>
        <c:idx val="9"/>
        <c:spPr>
          <a:noFill/>
        </c:spPr>
      </c:pivotFmt>
      <c:pivotFmt>
        <c:idx val="10"/>
        <c:spPr>
          <a:noFill/>
        </c:spPr>
      </c:pivotFmt>
      <c:pivotFmt>
        <c:idx val="11"/>
        <c:spPr>
          <a:noFill/>
        </c:spPr>
      </c:pivotFmt>
      <c:pivotFmt>
        <c:idx val="12"/>
        <c:marker>
          <c:symbol val="none"/>
        </c:marker>
      </c:pivotFmt>
      <c:pivotFmt>
        <c:idx val="13"/>
        <c:marker>
          <c:symbol val="none"/>
        </c:marker>
      </c:pivotFmt>
      <c:pivotFmt>
        <c:idx val="14"/>
        <c:spPr>
          <a:noFill/>
        </c:spPr>
      </c:pivotFmt>
      <c:pivotFmt>
        <c:idx val="15"/>
        <c:spPr>
          <a:noFill/>
        </c:spPr>
      </c:pivotFmt>
      <c:pivotFmt>
        <c:idx val="16"/>
        <c:marker>
          <c:symbol val="none"/>
        </c:marker>
      </c:pivotFmt>
      <c:pivotFmt>
        <c:idx val="17"/>
        <c:marker>
          <c:symbol val="none"/>
        </c:marker>
      </c:pivotFmt>
      <c:pivotFmt>
        <c:idx val="18"/>
        <c:spPr>
          <a:noFill/>
        </c:spPr>
      </c:pivotFmt>
      <c:pivotFmt>
        <c:idx val="19"/>
        <c:spPr>
          <a:noFill/>
        </c:spP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'SMBD Test Case Run Pivot'!$B$3</c:f>
              <c:strCache>
                <c:ptCount val="1"/>
                <c:pt idx="0">
                  <c:v>Test Success</c:v>
                </c:pt>
              </c:strCache>
            </c:strRef>
          </c:tx>
          <c:invertIfNegative val="0"/>
          <c:cat>
            <c:strRef>
              <c:f>'SMBD Test Case Run Pivot'!$A$4:$A$12</c:f>
              <c:strCache>
                <c:ptCount val="8"/>
                <c:pt idx="0">
                  <c:v>November01</c:v>
                </c:pt>
                <c:pt idx="1">
                  <c:v>November02</c:v>
                </c:pt>
                <c:pt idx="2">
                  <c:v>December01</c:v>
                </c:pt>
                <c:pt idx="3">
                  <c:v>December02</c:v>
                </c:pt>
                <c:pt idx="4">
                  <c:v>Jan-01</c:v>
                </c:pt>
                <c:pt idx="5">
                  <c:v>Jan-02</c:v>
                </c:pt>
                <c:pt idx="6">
                  <c:v>Feb-01</c:v>
                </c:pt>
                <c:pt idx="7">
                  <c:v>Feb-02</c:v>
                </c:pt>
              </c:strCache>
            </c:strRef>
          </c:cat>
          <c:val>
            <c:numRef>
              <c:f>'SMBD Test Case Run Pivot'!$B$4:$B$12</c:f>
              <c:numCache>
                <c:formatCode>General</c:formatCode>
                <c:ptCount val="8"/>
                <c:pt idx="0">
                  <c:v>5355</c:v>
                </c:pt>
                <c:pt idx="1">
                  <c:v>5538</c:v>
                </c:pt>
                <c:pt idx="2">
                  <c:v>3894</c:v>
                </c:pt>
                <c:pt idx="3">
                  <c:v>3938</c:v>
                </c:pt>
                <c:pt idx="4">
                  <c:v>5916</c:v>
                </c:pt>
                <c:pt idx="5">
                  <c:v>6128</c:v>
                </c:pt>
                <c:pt idx="6">
                  <c:v>5853</c:v>
                </c:pt>
                <c:pt idx="7">
                  <c:v>5955</c:v>
                </c:pt>
              </c:numCache>
            </c:numRef>
          </c:val>
        </c:ser>
        <c:ser>
          <c:idx val="1"/>
          <c:order val="1"/>
          <c:tx>
            <c:strRef>
              <c:f>'SMBD Test Case Run Pivot'!$C$3</c:f>
              <c:strCache>
                <c:ptCount val="1"/>
                <c:pt idx="0">
                  <c:v>Test Failure</c:v>
                </c:pt>
              </c:strCache>
            </c:strRef>
          </c:tx>
          <c:invertIfNegative val="0"/>
          <c:dPt>
            <c:idx val="0"/>
            <c:invertIfNegative val="0"/>
            <c:bubble3D val="0"/>
          </c:dPt>
          <c:dPt>
            <c:idx val="1"/>
            <c:invertIfNegative val="0"/>
            <c:bubble3D val="0"/>
            <c:spPr>
              <a:noFill/>
            </c:spPr>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spPr>
              <a:noFill/>
            </c:spPr>
          </c:dPt>
          <c:dPt>
            <c:idx val="7"/>
            <c:invertIfNegative val="0"/>
            <c:bubble3D val="0"/>
          </c:dPt>
          <c:dPt>
            <c:idx val="8"/>
            <c:invertIfNegative val="0"/>
            <c:bubble3D val="0"/>
          </c:dPt>
          <c:dPt>
            <c:idx val="9"/>
            <c:invertIfNegative val="0"/>
            <c:bubble3D val="0"/>
          </c:dPt>
          <c:cat>
            <c:strRef>
              <c:f>'SMBD Test Case Run Pivot'!$A$4:$A$12</c:f>
              <c:strCache>
                <c:ptCount val="8"/>
                <c:pt idx="0">
                  <c:v>November01</c:v>
                </c:pt>
                <c:pt idx="1">
                  <c:v>November02</c:v>
                </c:pt>
                <c:pt idx="2">
                  <c:v>December01</c:v>
                </c:pt>
                <c:pt idx="3">
                  <c:v>December02</c:v>
                </c:pt>
                <c:pt idx="4">
                  <c:v>Jan-01</c:v>
                </c:pt>
                <c:pt idx="5">
                  <c:v>Jan-02</c:v>
                </c:pt>
                <c:pt idx="6">
                  <c:v>Feb-01</c:v>
                </c:pt>
                <c:pt idx="7">
                  <c:v>Feb-02</c:v>
                </c:pt>
              </c:strCache>
            </c:strRef>
          </c:cat>
          <c:val>
            <c:numRef>
              <c:f>'SMBD Test Case Run Pivot'!$C$4:$C$12</c:f>
              <c:numCache>
                <c:formatCode>General</c:formatCode>
                <c:ptCount val="8"/>
                <c:pt idx="0">
                  <c:v>10</c:v>
                </c:pt>
                <c:pt idx="1">
                  <c:v>0</c:v>
                </c:pt>
                <c:pt idx="2">
                  <c:v>33</c:v>
                </c:pt>
                <c:pt idx="3">
                  <c:v>66</c:v>
                </c:pt>
                <c:pt idx="4">
                  <c:v>16</c:v>
                </c:pt>
                <c:pt idx="5">
                  <c:v>2</c:v>
                </c:pt>
                <c:pt idx="6">
                  <c:v>0</c:v>
                </c:pt>
                <c:pt idx="7">
                  <c:v>2</c:v>
                </c:pt>
              </c:numCache>
            </c:numRef>
          </c:val>
        </c:ser>
        <c:dLbls>
          <c:showLegendKey val="0"/>
          <c:showVal val="0"/>
          <c:showCatName val="0"/>
          <c:showSerName val="0"/>
          <c:showPercent val="0"/>
          <c:showBubbleSize val="0"/>
        </c:dLbls>
        <c:gapWidth val="95"/>
        <c:gapDepth val="95"/>
        <c:shape val="box"/>
        <c:axId val="515495808"/>
        <c:axId val="515497344"/>
        <c:axId val="0"/>
      </c:bar3DChart>
      <c:catAx>
        <c:axId val="515495808"/>
        <c:scaling>
          <c:orientation val="minMax"/>
        </c:scaling>
        <c:delete val="0"/>
        <c:axPos val="b"/>
        <c:majorTickMark val="none"/>
        <c:minorTickMark val="none"/>
        <c:tickLblPos val="nextTo"/>
        <c:crossAx val="515497344"/>
        <c:crosses val="autoZero"/>
        <c:auto val="1"/>
        <c:lblAlgn val="ctr"/>
        <c:lblOffset val="100"/>
        <c:noMultiLvlLbl val="0"/>
      </c:catAx>
      <c:valAx>
        <c:axId val="515497344"/>
        <c:scaling>
          <c:orientation val="minMax"/>
        </c:scaling>
        <c:delete val="0"/>
        <c:axPos val="l"/>
        <c:majorGridlines/>
        <c:title>
          <c:tx>
            <c:rich>
              <a:bodyPr/>
              <a:lstStyle/>
              <a:p>
                <a:pPr>
                  <a:defRPr/>
                </a:pPr>
                <a:r>
                  <a:rPr lang="en-GB"/>
                  <a:t>No. of Test Cases</a:t>
                </a:r>
              </a:p>
            </c:rich>
          </c:tx>
          <c:layout/>
          <c:overlay val="0"/>
        </c:title>
        <c:numFmt formatCode="General" sourceLinked="1"/>
        <c:majorTickMark val="none"/>
        <c:minorTickMark val="none"/>
        <c:tickLblPos val="nextTo"/>
        <c:crossAx val="515495808"/>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February 2020 cf v1-0 03032020.xlsx]RTDE Test Case Runs Pivot!PivotTable2</c:name>
    <c:fmtId val="-1"/>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lang="en-GB" sz="1800" b="1" i="0" baseline="0">
                <a:effectLst/>
              </a:rPr>
              <a:t>RTDE : Nov 2019 - Feb 2020 Test Cycles</a:t>
            </a:r>
            <a:endParaRPr lang="en-MY">
              <a:effectLst/>
            </a:endParaRPr>
          </a:p>
        </c:rich>
      </c:tx>
      <c:layout/>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spPr>
          <a:ln>
            <a:solidFill>
              <a:srgbClr val="0070C0"/>
            </a:solidFill>
          </a:ln>
        </c:spPr>
      </c:pivotFmt>
      <c:pivotFmt>
        <c:idx val="6"/>
        <c:spPr>
          <a:solidFill>
            <a:schemeClr val="accent1"/>
          </a:solidFill>
        </c:spPr>
      </c:pivotFmt>
      <c:pivotFmt>
        <c:idx val="7"/>
        <c:spPr>
          <a:solidFill>
            <a:schemeClr val="accent1"/>
          </a:solidFill>
        </c:spPr>
      </c:pivotFmt>
      <c:pivotFmt>
        <c:idx val="8"/>
        <c:spPr>
          <a:noFill/>
        </c:spPr>
      </c:pivotFmt>
      <c:pivotFmt>
        <c:idx val="9"/>
        <c:spPr>
          <a:noFill/>
        </c:spPr>
      </c:pivotFmt>
      <c:pivotFmt>
        <c:idx val="10"/>
        <c:spPr>
          <a:noFill/>
        </c:spPr>
      </c:pivotFmt>
      <c:pivotFmt>
        <c:idx val="11"/>
        <c:spPr>
          <a:noFill/>
        </c:spPr>
      </c:pivotFmt>
      <c:pivotFmt>
        <c:idx val="12"/>
        <c:spPr>
          <a:noFill/>
        </c:spPr>
      </c:pivotFmt>
      <c:pivotFmt>
        <c:idx val="13"/>
        <c:spPr>
          <a:noFill/>
        </c:spPr>
      </c:pivotFmt>
      <c:pivotFmt>
        <c:idx val="14"/>
        <c:spPr>
          <a:noFill/>
        </c:spPr>
      </c:pivotFmt>
      <c:pivotFmt>
        <c:idx val="15"/>
        <c:spPr>
          <a:noFill/>
        </c:spPr>
      </c:pivotFmt>
      <c:pivotFmt>
        <c:idx val="16"/>
        <c:marker>
          <c:symbol val="none"/>
        </c:marker>
      </c:pivotFmt>
      <c:pivotFmt>
        <c:idx val="17"/>
        <c:marker>
          <c:symbol val="none"/>
        </c:marker>
      </c:pivotFmt>
      <c:pivotFmt>
        <c:idx val="18"/>
        <c:spPr>
          <a:noFill/>
        </c:spPr>
      </c:pivotFmt>
      <c:pivotFmt>
        <c:idx val="19"/>
        <c:spPr>
          <a:noFill/>
        </c:spPr>
      </c:pivotFmt>
      <c:pivotFmt>
        <c:idx val="20"/>
        <c:spPr>
          <a:noFill/>
        </c:spPr>
      </c:pivotFmt>
      <c:pivotFmt>
        <c:idx val="21"/>
        <c:marker>
          <c:symbol val="none"/>
        </c:marker>
      </c:pivotFmt>
      <c:pivotFmt>
        <c:idx val="22"/>
        <c:marker>
          <c:symbol val="none"/>
        </c:marker>
      </c:pivotFmt>
      <c:pivotFmt>
        <c:idx val="23"/>
        <c:spPr>
          <a:noFill/>
        </c:spPr>
      </c:pivotFmt>
      <c:pivotFmt>
        <c:idx val="24"/>
        <c:spPr>
          <a:noFill/>
        </c:spPr>
      </c:pivotFmt>
      <c:pivotFmt>
        <c:idx val="25"/>
        <c:spPr>
          <a:noFill/>
        </c:spP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'RTDE Test Case Runs Pivot'!$B$3</c:f>
              <c:strCache>
                <c:ptCount val="1"/>
                <c:pt idx="0">
                  <c:v>Test Success</c:v>
                </c:pt>
              </c:strCache>
            </c:strRef>
          </c:tx>
          <c:invertIfNegative val="0"/>
          <c:dPt>
            <c:idx val="1"/>
            <c:invertIfNegative val="0"/>
            <c:bubble3D val="0"/>
          </c:dPt>
          <c:dPt>
            <c:idx val="3"/>
            <c:invertIfNegative val="0"/>
            <c:bubble3D val="0"/>
          </c:dPt>
          <c:dPt>
            <c:idx val="5"/>
            <c:invertIfNegative val="0"/>
            <c:bubble3D val="0"/>
          </c:dPt>
          <c:cat>
            <c:strRef>
              <c:f>'RTDE Test Case Runs Pivot'!$A$4:$A$12</c:f>
              <c:strCache>
                <c:ptCount val="8"/>
                <c:pt idx="0">
                  <c:v>November01</c:v>
                </c:pt>
                <c:pt idx="1">
                  <c:v>November02</c:v>
                </c:pt>
                <c:pt idx="2">
                  <c:v>December01</c:v>
                </c:pt>
                <c:pt idx="3">
                  <c:v>December02</c:v>
                </c:pt>
                <c:pt idx="4">
                  <c:v>Jan-01</c:v>
                </c:pt>
                <c:pt idx="5">
                  <c:v>Jan-02</c:v>
                </c:pt>
                <c:pt idx="6">
                  <c:v>Feb-01</c:v>
                </c:pt>
                <c:pt idx="7">
                  <c:v>Feb-02</c:v>
                </c:pt>
              </c:strCache>
            </c:strRef>
          </c:cat>
          <c:val>
            <c:numRef>
              <c:f>'RTDE Test Case Runs Pivot'!$B$4:$B$12</c:f>
              <c:numCache>
                <c:formatCode>General</c:formatCode>
                <c:ptCount val="8"/>
                <c:pt idx="0">
                  <c:v>3553</c:v>
                </c:pt>
                <c:pt idx="1">
                  <c:v>3371</c:v>
                </c:pt>
                <c:pt idx="2">
                  <c:v>2470</c:v>
                </c:pt>
                <c:pt idx="3">
                  <c:v>2778</c:v>
                </c:pt>
                <c:pt idx="4">
                  <c:v>3732</c:v>
                </c:pt>
                <c:pt idx="5">
                  <c:v>4180</c:v>
                </c:pt>
                <c:pt idx="6">
                  <c:v>4178</c:v>
                </c:pt>
                <c:pt idx="7">
                  <c:v>4414</c:v>
                </c:pt>
              </c:numCache>
            </c:numRef>
          </c:val>
        </c:ser>
        <c:ser>
          <c:idx val="1"/>
          <c:order val="1"/>
          <c:tx>
            <c:strRef>
              <c:f>'RTDE Test Case Runs Pivot'!$C$3</c:f>
              <c:strCache>
                <c:ptCount val="1"/>
                <c:pt idx="0">
                  <c:v>Test Failure</c:v>
                </c:pt>
              </c:strCache>
            </c:strRef>
          </c:tx>
          <c:invertIfNegative val="0"/>
          <c:dPt>
            <c:idx val="0"/>
            <c:invertIfNegative val="0"/>
            <c:bubble3D val="0"/>
            <c:spPr>
              <a:noFill/>
            </c:spPr>
          </c:dPt>
          <c:dPt>
            <c:idx val="1"/>
            <c:invertIfNegative val="0"/>
            <c:bubble3D val="0"/>
            <c:spPr>
              <a:noFill/>
            </c:spPr>
          </c:dPt>
          <c:dPt>
            <c:idx val="2"/>
            <c:invertIfNegative val="0"/>
            <c:bubble3D val="0"/>
            <c:spPr>
              <a:noFill/>
            </c:spPr>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dPt>
            <c:idx val="11"/>
            <c:invertIfNegative val="0"/>
            <c:bubble3D val="0"/>
          </c:dPt>
          <c:cat>
            <c:strRef>
              <c:f>'RTDE Test Case Runs Pivot'!$A$4:$A$12</c:f>
              <c:strCache>
                <c:ptCount val="8"/>
                <c:pt idx="0">
                  <c:v>November01</c:v>
                </c:pt>
                <c:pt idx="1">
                  <c:v>November02</c:v>
                </c:pt>
                <c:pt idx="2">
                  <c:v>December01</c:v>
                </c:pt>
                <c:pt idx="3">
                  <c:v>December02</c:v>
                </c:pt>
                <c:pt idx="4">
                  <c:v>Jan-01</c:v>
                </c:pt>
                <c:pt idx="5">
                  <c:v>Jan-02</c:v>
                </c:pt>
                <c:pt idx="6">
                  <c:v>Feb-01</c:v>
                </c:pt>
                <c:pt idx="7">
                  <c:v>Feb-02</c:v>
                </c:pt>
              </c:strCache>
            </c:strRef>
          </c:cat>
          <c:val>
            <c:numRef>
              <c:f>'RTDE Test Case Runs Pivot'!$C$4:$C$12</c:f>
              <c:numCache>
                <c:formatCode>General</c:formatCode>
                <c:ptCount val="8"/>
                <c:pt idx="0">
                  <c:v>0</c:v>
                </c:pt>
                <c:pt idx="1">
                  <c:v>0</c:v>
                </c:pt>
                <c:pt idx="2">
                  <c:v>0</c:v>
                </c:pt>
                <c:pt idx="3">
                  <c:v>96</c:v>
                </c:pt>
                <c:pt idx="4">
                  <c:v>0</c:v>
                </c:pt>
                <c:pt idx="5">
                  <c:v>0</c:v>
                </c:pt>
                <c:pt idx="6">
                  <c:v>24</c:v>
                </c:pt>
                <c:pt idx="7">
                  <c:v>48</c:v>
                </c:pt>
              </c:numCache>
            </c:numRef>
          </c:val>
        </c:ser>
        <c:dLbls>
          <c:showLegendKey val="0"/>
          <c:showVal val="0"/>
          <c:showCatName val="0"/>
          <c:showSerName val="0"/>
          <c:showPercent val="0"/>
          <c:showBubbleSize val="0"/>
        </c:dLbls>
        <c:gapWidth val="95"/>
        <c:gapDepth val="95"/>
        <c:shape val="box"/>
        <c:axId val="516304256"/>
        <c:axId val="516314240"/>
        <c:axId val="0"/>
      </c:bar3DChart>
      <c:catAx>
        <c:axId val="516304256"/>
        <c:scaling>
          <c:orientation val="minMax"/>
        </c:scaling>
        <c:delete val="0"/>
        <c:axPos val="b"/>
        <c:majorTickMark val="none"/>
        <c:minorTickMark val="none"/>
        <c:tickLblPos val="nextTo"/>
        <c:crossAx val="516314240"/>
        <c:crosses val="autoZero"/>
        <c:auto val="1"/>
        <c:lblAlgn val="ctr"/>
        <c:lblOffset val="100"/>
        <c:noMultiLvlLbl val="0"/>
      </c:catAx>
      <c:valAx>
        <c:axId val="516314240"/>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layout/>
          <c:overlay val="0"/>
        </c:title>
        <c:numFmt formatCode="General" sourceLinked="1"/>
        <c:majorTickMark val="none"/>
        <c:minorTickMark val="none"/>
        <c:tickLblPos val="nextTo"/>
        <c:crossAx val="516304256"/>
        <c:crosses val="autoZero"/>
        <c:crossBetween val="between"/>
      </c:valAx>
      <c:dTable>
        <c:showHorzBorder val="1"/>
        <c:showVertBorder val="1"/>
        <c:showOutline val="1"/>
        <c:showKeys val="1"/>
      </c:dTable>
    </c:plotArea>
    <c:plotVisOnly val="1"/>
    <c:dispBlanksAs val="gap"/>
    <c:showDLblsOverMax val="0"/>
  </c:chart>
  <c:spPr>
    <a:effectLst>
      <a:glow rad="127000">
        <a:schemeClr val="bg1"/>
      </a:glow>
    </a:effectLst>
  </c:spPr>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February 2020 cf v1-0 03032020.xlsx]EIM BP AB Test Case Run Pivot!PivotTable3</c:name>
    <c:fmtId val="-1"/>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lang="en-GB" sz="1800" b="1" i="0" baseline="0">
                <a:effectLst/>
              </a:rPr>
              <a:t>EIM Base Platform  - Aug 2019 - Feb 2020 Test Cycles</a:t>
            </a:r>
            <a:endParaRPr lang="en-MY">
              <a:effectLst/>
            </a:endParaRPr>
          </a:p>
        </c:rich>
      </c:tx>
      <c:layout/>
      <c:overlay val="0"/>
    </c:title>
    <c:autoTitleDeleted val="0"/>
    <c:pivotFmts>
      <c:pivotFmt>
        <c:idx val="0"/>
        <c:marker>
          <c:symbol val="none"/>
        </c:marker>
      </c:pivotFmt>
      <c:pivotFmt>
        <c:idx val="1"/>
        <c:marker>
          <c:symbol val="none"/>
        </c:marker>
      </c:pivotFmt>
      <c:pivotFmt>
        <c:idx val="2"/>
      </c:pivotFmt>
      <c:pivotFmt>
        <c:idx val="3"/>
      </c:pivotFmt>
      <c:pivotFmt>
        <c:idx val="4"/>
        <c:marker>
          <c:symbol val="none"/>
        </c:marker>
      </c:pivotFmt>
      <c:pivotFmt>
        <c:idx val="5"/>
        <c:marker>
          <c:symbol val="none"/>
        </c:marker>
      </c:pivotFmt>
      <c:pivotFmt>
        <c:idx val="6"/>
        <c:marker>
          <c:symbol val="none"/>
        </c:marker>
      </c:pivotFmt>
      <c:pivotFmt>
        <c:idx val="7"/>
        <c:marker>
          <c:symbol val="none"/>
        </c:marke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'EIM BP AB Test Case Run Pivot'!$B$3</c:f>
              <c:strCache>
                <c:ptCount val="1"/>
                <c:pt idx="0">
                  <c:v>Test Success</c:v>
                </c:pt>
              </c:strCache>
            </c:strRef>
          </c:tx>
          <c:invertIfNegative val="0"/>
          <c:cat>
            <c:strRef>
              <c:f>'EIM BP AB Test Case Run Pivot'!$A$4:$A$13</c:f>
              <c:strCache>
                <c:ptCount val="9"/>
                <c:pt idx="0">
                  <c:v>Sprint 92</c:v>
                </c:pt>
                <c:pt idx="1">
                  <c:v>Sprint 93</c:v>
                </c:pt>
                <c:pt idx="2">
                  <c:v>Sprint 94</c:v>
                </c:pt>
                <c:pt idx="3">
                  <c:v>Sprint 95</c:v>
                </c:pt>
                <c:pt idx="4">
                  <c:v>Sprint 96</c:v>
                </c:pt>
                <c:pt idx="5">
                  <c:v>Sprint 97</c:v>
                </c:pt>
                <c:pt idx="6">
                  <c:v>Sprint 98</c:v>
                </c:pt>
                <c:pt idx="7">
                  <c:v>Sprint 99</c:v>
                </c:pt>
                <c:pt idx="8">
                  <c:v>Sprint 100</c:v>
                </c:pt>
              </c:strCache>
            </c:strRef>
          </c:cat>
          <c:val>
            <c:numRef>
              <c:f>'EIM BP AB Test Case Run Pivot'!$B$4:$B$13</c:f>
              <c:numCache>
                <c:formatCode>General</c:formatCode>
                <c:ptCount val="9"/>
                <c:pt idx="0">
                  <c:v>238</c:v>
                </c:pt>
                <c:pt idx="1">
                  <c:v>251</c:v>
                </c:pt>
                <c:pt idx="2">
                  <c:v>179</c:v>
                </c:pt>
                <c:pt idx="3">
                  <c:v>187</c:v>
                </c:pt>
                <c:pt idx="4">
                  <c:v>252</c:v>
                </c:pt>
                <c:pt idx="5">
                  <c:v>256</c:v>
                </c:pt>
                <c:pt idx="6">
                  <c:v>252</c:v>
                </c:pt>
                <c:pt idx="7">
                  <c:v>273</c:v>
                </c:pt>
                <c:pt idx="8">
                  <c:v>294</c:v>
                </c:pt>
              </c:numCache>
            </c:numRef>
          </c:val>
        </c:ser>
        <c:ser>
          <c:idx val="1"/>
          <c:order val="1"/>
          <c:tx>
            <c:strRef>
              <c:f>'EIM BP AB Test Case Run Pivot'!$C$3</c:f>
              <c:strCache>
                <c:ptCount val="1"/>
                <c:pt idx="0">
                  <c:v>Test Failure</c:v>
                </c:pt>
              </c:strCache>
            </c:strRef>
          </c:tx>
          <c:invertIfNegative val="0"/>
          <c:cat>
            <c:strRef>
              <c:f>'EIM BP AB Test Case Run Pivot'!$A$4:$A$13</c:f>
              <c:strCache>
                <c:ptCount val="9"/>
                <c:pt idx="0">
                  <c:v>Sprint 92</c:v>
                </c:pt>
                <c:pt idx="1">
                  <c:v>Sprint 93</c:v>
                </c:pt>
                <c:pt idx="2">
                  <c:v>Sprint 94</c:v>
                </c:pt>
                <c:pt idx="3">
                  <c:v>Sprint 95</c:v>
                </c:pt>
                <c:pt idx="4">
                  <c:v>Sprint 96</c:v>
                </c:pt>
                <c:pt idx="5">
                  <c:v>Sprint 97</c:v>
                </c:pt>
                <c:pt idx="6">
                  <c:v>Sprint 98</c:v>
                </c:pt>
                <c:pt idx="7">
                  <c:v>Sprint 99</c:v>
                </c:pt>
                <c:pt idx="8">
                  <c:v>Sprint 100</c:v>
                </c:pt>
              </c:strCache>
            </c:strRef>
          </c:cat>
          <c:val>
            <c:numRef>
              <c:f>'EIM BP AB Test Case Run Pivot'!$C$4:$C$13</c:f>
              <c:numCache>
                <c:formatCode>General</c:formatCode>
                <c:ptCount val="9"/>
                <c:pt idx="0">
                  <c:v>52</c:v>
                </c:pt>
                <c:pt idx="1">
                  <c:v>39</c:v>
                </c:pt>
                <c:pt idx="2">
                  <c:v>114</c:v>
                </c:pt>
                <c:pt idx="3">
                  <c:v>106</c:v>
                </c:pt>
                <c:pt idx="4">
                  <c:v>41</c:v>
                </c:pt>
                <c:pt idx="5">
                  <c:v>44</c:v>
                </c:pt>
                <c:pt idx="6">
                  <c:v>48</c:v>
                </c:pt>
                <c:pt idx="7">
                  <c:v>47</c:v>
                </c:pt>
                <c:pt idx="8">
                  <c:v>30</c:v>
                </c:pt>
              </c:numCache>
            </c:numRef>
          </c:val>
        </c:ser>
        <c:dLbls>
          <c:showLegendKey val="0"/>
          <c:showVal val="0"/>
          <c:showCatName val="0"/>
          <c:showSerName val="0"/>
          <c:showPercent val="0"/>
          <c:showBubbleSize val="0"/>
        </c:dLbls>
        <c:gapWidth val="95"/>
        <c:gapDepth val="95"/>
        <c:shape val="box"/>
        <c:axId val="516627072"/>
        <c:axId val="516657536"/>
        <c:axId val="0"/>
      </c:bar3DChart>
      <c:catAx>
        <c:axId val="516627072"/>
        <c:scaling>
          <c:orientation val="minMax"/>
        </c:scaling>
        <c:delete val="0"/>
        <c:axPos val="b"/>
        <c:majorTickMark val="none"/>
        <c:minorTickMark val="none"/>
        <c:tickLblPos val="nextTo"/>
        <c:crossAx val="516657536"/>
        <c:crosses val="autoZero"/>
        <c:auto val="1"/>
        <c:lblAlgn val="ctr"/>
        <c:lblOffset val="100"/>
        <c:noMultiLvlLbl val="0"/>
      </c:catAx>
      <c:valAx>
        <c:axId val="516657536"/>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layout/>
          <c:overlay val="0"/>
        </c:title>
        <c:numFmt formatCode="General" sourceLinked="1"/>
        <c:majorTickMark val="none"/>
        <c:minorTickMark val="none"/>
        <c:tickLblPos val="nextTo"/>
        <c:crossAx val="516627072"/>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February 2020 cf v1-0 03032020.xlsx]WLM PLAT Test Case Runs Pivot!PivotTable1</c:name>
    <c:fmtId val="-1"/>
  </c:pivotSource>
  <c:chart>
    <c:title>
      <c:tx>
        <c:rich>
          <a:bodyPr/>
          <a:lstStyle/>
          <a:p>
            <a:pPr>
              <a:defRPr/>
            </a:pPr>
            <a:r>
              <a:rPr lang="en-GB" sz="1800" b="1" i="0" baseline="0">
                <a:effectLst/>
              </a:rPr>
              <a:t>WLM Platform : Sep 2019 - Feb 2020 Test Cycles</a:t>
            </a:r>
            <a:endParaRPr lang="en-GB">
              <a:effectLst/>
            </a:endParaRPr>
          </a:p>
        </c:rich>
      </c:tx>
      <c:layout/>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marker>
          <c:symbol val="none"/>
        </c:marker>
      </c:pivotFmt>
      <c:pivotFmt>
        <c:idx val="6"/>
        <c:marker>
          <c:symbol val="none"/>
        </c:marker>
      </c:pivotFmt>
      <c:pivotFmt>
        <c:idx val="7"/>
        <c:marker>
          <c:symbol val="none"/>
        </c:marker>
      </c:pivotFmt>
      <c:pivotFmt>
        <c:idx val="8"/>
        <c:marker>
          <c:symbol val="none"/>
        </c:marke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'WLM PLAT Test Case Runs Pivot'!$B$3</c:f>
              <c:strCache>
                <c:ptCount val="1"/>
                <c:pt idx="0">
                  <c:v>Test Success</c:v>
                </c:pt>
              </c:strCache>
            </c:strRef>
          </c:tx>
          <c:invertIfNegative val="0"/>
          <c:cat>
            <c:strRef>
              <c:f>'WLM PLAT Test Case Runs Pivot'!$A$4:$A$12</c:f>
              <c:strCache>
                <c:ptCount val="8"/>
                <c:pt idx="0">
                  <c:v>Sprint 54</c:v>
                </c:pt>
                <c:pt idx="1">
                  <c:v>Sprint 55</c:v>
                </c:pt>
                <c:pt idx="2">
                  <c:v>Sprint 56</c:v>
                </c:pt>
                <c:pt idx="3">
                  <c:v>Sprint 57</c:v>
                </c:pt>
                <c:pt idx="4">
                  <c:v>Sprint 58</c:v>
                </c:pt>
                <c:pt idx="5">
                  <c:v>Sprint 59</c:v>
                </c:pt>
                <c:pt idx="6">
                  <c:v>Sprint 60</c:v>
                </c:pt>
                <c:pt idx="7">
                  <c:v>Sprint 61</c:v>
                </c:pt>
              </c:strCache>
            </c:strRef>
          </c:cat>
          <c:val>
            <c:numRef>
              <c:f>'WLM PLAT Test Case Runs Pivot'!$B$4:$B$12</c:f>
              <c:numCache>
                <c:formatCode>General</c:formatCode>
                <c:ptCount val="8"/>
                <c:pt idx="0">
                  <c:v>458</c:v>
                </c:pt>
                <c:pt idx="1">
                  <c:v>566</c:v>
                </c:pt>
                <c:pt idx="2">
                  <c:v>669</c:v>
                </c:pt>
                <c:pt idx="3">
                  <c:v>675</c:v>
                </c:pt>
                <c:pt idx="4">
                  <c:v>674</c:v>
                </c:pt>
                <c:pt idx="5">
                  <c:v>677</c:v>
                </c:pt>
                <c:pt idx="6">
                  <c:v>677</c:v>
                </c:pt>
                <c:pt idx="7">
                  <c:v>692</c:v>
                </c:pt>
              </c:numCache>
            </c:numRef>
          </c:val>
        </c:ser>
        <c:ser>
          <c:idx val="1"/>
          <c:order val="1"/>
          <c:tx>
            <c:strRef>
              <c:f>'WLM PLAT Test Case Runs Pivot'!$C$3</c:f>
              <c:strCache>
                <c:ptCount val="1"/>
                <c:pt idx="0">
                  <c:v>Test Failure</c:v>
                </c:pt>
              </c:strCache>
            </c:strRef>
          </c:tx>
          <c:invertIfNegative val="0"/>
          <c:dPt>
            <c:idx val="3"/>
            <c:invertIfNegative val="0"/>
            <c:bubble3D val="0"/>
          </c:dPt>
          <c:dPt>
            <c:idx val="5"/>
            <c:invertIfNegative val="0"/>
            <c:bubble3D val="0"/>
          </c:dPt>
          <c:dPt>
            <c:idx val="9"/>
            <c:invertIfNegative val="0"/>
            <c:bubble3D val="0"/>
          </c:dPt>
          <c:cat>
            <c:strRef>
              <c:f>'WLM PLAT Test Case Runs Pivot'!$A$4:$A$12</c:f>
              <c:strCache>
                <c:ptCount val="8"/>
                <c:pt idx="0">
                  <c:v>Sprint 54</c:v>
                </c:pt>
                <c:pt idx="1">
                  <c:v>Sprint 55</c:v>
                </c:pt>
                <c:pt idx="2">
                  <c:v>Sprint 56</c:v>
                </c:pt>
                <c:pt idx="3">
                  <c:v>Sprint 57</c:v>
                </c:pt>
                <c:pt idx="4">
                  <c:v>Sprint 58</c:v>
                </c:pt>
                <c:pt idx="5">
                  <c:v>Sprint 59</c:v>
                </c:pt>
                <c:pt idx="6">
                  <c:v>Sprint 60</c:v>
                </c:pt>
                <c:pt idx="7">
                  <c:v>Sprint 61</c:v>
                </c:pt>
              </c:strCache>
            </c:strRef>
          </c:cat>
          <c:val>
            <c:numRef>
              <c:f>'WLM PLAT Test Case Runs Pivot'!$C$4:$C$12</c:f>
              <c:numCache>
                <c:formatCode>General</c:formatCode>
                <c:ptCount val="8"/>
                <c:pt idx="0">
                  <c:v>24</c:v>
                </c:pt>
                <c:pt idx="1">
                  <c:v>127</c:v>
                </c:pt>
                <c:pt idx="2">
                  <c:v>24</c:v>
                </c:pt>
                <c:pt idx="3">
                  <c:v>28</c:v>
                </c:pt>
                <c:pt idx="4">
                  <c:v>29</c:v>
                </c:pt>
                <c:pt idx="5">
                  <c:v>26</c:v>
                </c:pt>
                <c:pt idx="6">
                  <c:v>26</c:v>
                </c:pt>
                <c:pt idx="7">
                  <c:v>22</c:v>
                </c:pt>
              </c:numCache>
            </c:numRef>
          </c:val>
        </c:ser>
        <c:dLbls>
          <c:showLegendKey val="0"/>
          <c:showVal val="0"/>
          <c:showCatName val="0"/>
          <c:showSerName val="0"/>
          <c:showPercent val="0"/>
          <c:showBubbleSize val="0"/>
        </c:dLbls>
        <c:gapWidth val="95"/>
        <c:gapDepth val="95"/>
        <c:shape val="box"/>
        <c:axId val="516802432"/>
        <c:axId val="516803968"/>
        <c:axId val="0"/>
      </c:bar3DChart>
      <c:catAx>
        <c:axId val="516802432"/>
        <c:scaling>
          <c:orientation val="minMax"/>
        </c:scaling>
        <c:delete val="0"/>
        <c:axPos val="b"/>
        <c:majorTickMark val="none"/>
        <c:minorTickMark val="none"/>
        <c:tickLblPos val="nextTo"/>
        <c:crossAx val="516803968"/>
        <c:crosses val="autoZero"/>
        <c:auto val="1"/>
        <c:lblAlgn val="ctr"/>
        <c:lblOffset val="100"/>
        <c:noMultiLvlLbl val="0"/>
      </c:catAx>
      <c:valAx>
        <c:axId val="516803968"/>
        <c:scaling>
          <c:orientation val="minMax"/>
        </c:scaling>
        <c:delete val="0"/>
        <c:axPos val="l"/>
        <c:majorGridlines/>
        <c:title>
          <c:tx>
            <c:rich>
              <a:bodyPr/>
              <a:lstStyle/>
              <a:p>
                <a:pPr>
                  <a:defRPr sz="1100"/>
                </a:pPr>
                <a:r>
                  <a:rPr lang="en-GB" sz="1100" b="1" i="0" baseline="0">
                    <a:effectLst/>
                  </a:rPr>
                  <a:t>No. of Test Cases</a:t>
                </a:r>
                <a:endParaRPr lang="en-GB" sz="1100">
                  <a:effectLst/>
                </a:endParaRPr>
              </a:p>
            </c:rich>
          </c:tx>
          <c:layout/>
          <c:overlay val="0"/>
        </c:title>
        <c:numFmt formatCode="General" sourceLinked="1"/>
        <c:majorTickMark val="none"/>
        <c:minorTickMark val="none"/>
        <c:tickLblPos val="nextTo"/>
        <c:crossAx val="516802432"/>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February 2020 cf v1-0 03032020.xlsx]WLM APPS Test Case Runs Pivot!PivotTable2</c:name>
    <c:fmtId val="-1"/>
  </c:pivotSource>
  <c:chart>
    <c:title>
      <c:tx>
        <c:rich>
          <a:bodyPr/>
          <a:lstStyle/>
          <a:p>
            <a:pPr>
              <a:defRPr/>
            </a:pPr>
            <a:r>
              <a:rPr lang="en-GB" sz="1800" b="1" i="0" baseline="0">
                <a:effectLst/>
              </a:rPr>
              <a:t>WLM APPS : Sep 2019 - Feb 2020 Test Cycles</a:t>
            </a:r>
            <a:endParaRPr lang="en-GB">
              <a:effectLst/>
            </a:endParaRPr>
          </a:p>
        </c:rich>
      </c:tx>
      <c:layout/>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spPr>
          <a:solidFill>
            <a:schemeClr val="accent1"/>
          </a:solidFill>
        </c:spPr>
      </c:pivotFmt>
      <c:pivotFmt>
        <c:idx val="6"/>
        <c:spPr>
          <a:solidFill>
            <a:schemeClr val="accent1"/>
          </a:solidFill>
        </c:spPr>
      </c:pivotFmt>
      <c:pivotFmt>
        <c:idx val="7"/>
        <c:spPr>
          <a:solidFill>
            <a:schemeClr val="accent1"/>
          </a:solidFill>
        </c:spPr>
      </c:pivotFmt>
      <c:pivotFmt>
        <c:idx val="8"/>
        <c:spPr>
          <a:solidFill>
            <a:schemeClr val="accent1"/>
          </a:solidFill>
        </c:spPr>
      </c:pivotFmt>
      <c:pivotFmt>
        <c:idx val="9"/>
        <c:marker>
          <c:symbol val="none"/>
        </c:marker>
      </c:pivotFmt>
      <c:pivotFmt>
        <c:idx val="10"/>
        <c:marker>
          <c:symbol val="none"/>
        </c:marker>
      </c:pivotFmt>
      <c:pivotFmt>
        <c:idx val="11"/>
        <c:marker>
          <c:symbol val="none"/>
        </c:marker>
      </c:pivotFmt>
      <c:pivotFmt>
        <c:idx val="12"/>
        <c:marker>
          <c:symbol val="none"/>
        </c:marke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'WLM APPS Test Case Runs Pivot'!$B$3</c:f>
              <c:strCache>
                <c:ptCount val="1"/>
                <c:pt idx="0">
                  <c:v>Test Success</c:v>
                </c:pt>
              </c:strCache>
            </c:strRef>
          </c:tx>
          <c:invertIfNegative val="0"/>
          <c:cat>
            <c:strRef>
              <c:f>'WLM APPS Test Case Runs Pivot'!$A$4:$A$12</c:f>
              <c:strCache>
                <c:ptCount val="8"/>
                <c:pt idx="0">
                  <c:v>Sprint 54</c:v>
                </c:pt>
                <c:pt idx="1">
                  <c:v>Sprint 55</c:v>
                </c:pt>
                <c:pt idx="2">
                  <c:v>Sprint 56</c:v>
                </c:pt>
                <c:pt idx="3">
                  <c:v>Sprint 57</c:v>
                </c:pt>
                <c:pt idx="4">
                  <c:v>Sprint 58</c:v>
                </c:pt>
                <c:pt idx="5">
                  <c:v>Sprint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pt idx="4">
                  <c:v>241</c:v>
                </c:pt>
                <c:pt idx="5">
                  <c:v>242</c:v>
                </c:pt>
                <c:pt idx="6">
                  <c:v>249</c:v>
                </c:pt>
                <c:pt idx="7">
                  <c:v>241</c:v>
                </c:pt>
              </c:numCache>
            </c:numRef>
          </c:val>
        </c:ser>
        <c:ser>
          <c:idx val="1"/>
          <c:order val="1"/>
          <c:tx>
            <c:strRef>
              <c:f>'WLM APPS Test Case Runs Pivot'!$C$3</c:f>
              <c:strCache>
                <c:ptCount val="1"/>
                <c:pt idx="0">
                  <c:v>Test Failure</c:v>
                </c:pt>
              </c:strCache>
            </c:strRef>
          </c:tx>
          <c:invertIfNegative val="0"/>
          <c:dPt>
            <c:idx val="1"/>
            <c:invertIfNegative val="0"/>
            <c:bubble3D val="0"/>
          </c:dPt>
          <c:dPt>
            <c:idx val="2"/>
            <c:invertIfNegative val="0"/>
            <c:bubble3D val="0"/>
          </c:dPt>
          <c:dPt>
            <c:idx val="3"/>
            <c:invertIfNegative val="0"/>
            <c:bubble3D val="0"/>
          </c:dPt>
          <c:dPt>
            <c:idx val="4"/>
            <c:invertIfNegative val="0"/>
            <c:bubble3D val="0"/>
          </c:dPt>
          <c:dPt>
            <c:idx val="6"/>
            <c:invertIfNegative val="0"/>
            <c:bubble3D val="0"/>
          </c:dPt>
          <c:dPt>
            <c:idx val="7"/>
            <c:invertIfNegative val="0"/>
            <c:bubble3D val="0"/>
          </c:dPt>
          <c:dPt>
            <c:idx val="8"/>
            <c:invertIfNegative val="0"/>
            <c:bubble3D val="0"/>
          </c:dPt>
          <c:cat>
            <c:strRef>
              <c:f>'WLM APPS Test Case Runs Pivot'!$A$4:$A$12</c:f>
              <c:strCache>
                <c:ptCount val="8"/>
                <c:pt idx="0">
                  <c:v>Sprint 54</c:v>
                </c:pt>
                <c:pt idx="1">
                  <c:v>Sprint 55</c:v>
                </c:pt>
                <c:pt idx="2">
                  <c:v>Sprint 56</c:v>
                </c:pt>
                <c:pt idx="3">
                  <c:v>Sprint 57</c:v>
                </c:pt>
                <c:pt idx="4">
                  <c:v>Sprint 58</c:v>
                </c:pt>
                <c:pt idx="5">
                  <c:v>Sprint 59</c:v>
                </c:pt>
                <c:pt idx="6">
                  <c:v>Sprint 60</c:v>
                </c:pt>
                <c:pt idx="7">
                  <c:v>Sprint 61</c:v>
                </c:pt>
              </c:strCache>
            </c:strRef>
          </c:cat>
          <c:val>
            <c:numRef>
              <c:f>'WLM APPS Test Case Runs Pivot'!$C$4:$C$12</c:f>
              <c:numCache>
                <c:formatCode>General</c:formatCode>
                <c:ptCount val="8"/>
                <c:pt idx="0">
                  <c:v>50</c:v>
                </c:pt>
                <c:pt idx="1">
                  <c:v>53</c:v>
                </c:pt>
                <c:pt idx="2">
                  <c:v>32</c:v>
                </c:pt>
                <c:pt idx="3">
                  <c:v>26</c:v>
                </c:pt>
                <c:pt idx="4">
                  <c:v>47</c:v>
                </c:pt>
                <c:pt idx="5">
                  <c:v>46</c:v>
                </c:pt>
                <c:pt idx="6">
                  <c:v>39</c:v>
                </c:pt>
                <c:pt idx="7">
                  <c:v>23</c:v>
                </c:pt>
              </c:numCache>
            </c:numRef>
          </c:val>
        </c:ser>
        <c:dLbls>
          <c:showLegendKey val="0"/>
          <c:showVal val="0"/>
          <c:showCatName val="0"/>
          <c:showSerName val="0"/>
          <c:showPercent val="0"/>
          <c:showBubbleSize val="0"/>
        </c:dLbls>
        <c:gapWidth val="95"/>
        <c:gapDepth val="95"/>
        <c:shape val="box"/>
        <c:axId val="517645440"/>
        <c:axId val="517646976"/>
        <c:axId val="0"/>
      </c:bar3DChart>
      <c:catAx>
        <c:axId val="517645440"/>
        <c:scaling>
          <c:orientation val="minMax"/>
        </c:scaling>
        <c:delete val="0"/>
        <c:axPos val="b"/>
        <c:majorTickMark val="none"/>
        <c:minorTickMark val="none"/>
        <c:tickLblPos val="nextTo"/>
        <c:crossAx val="517646976"/>
        <c:crosses val="autoZero"/>
        <c:auto val="1"/>
        <c:lblAlgn val="ctr"/>
        <c:lblOffset val="100"/>
        <c:noMultiLvlLbl val="0"/>
      </c:catAx>
      <c:valAx>
        <c:axId val="517646976"/>
        <c:scaling>
          <c:orientation val="minMax"/>
        </c:scaling>
        <c:delete val="0"/>
        <c:axPos val="l"/>
        <c:majorGridlines/>
        <c:title>
          <c:tx>
            <c:rich>
              <a:bodyPr/>
              <a:lstStyle/>
              <a:p>
                <a:pPr>
                  <a:defRPr sz="1100"/>
                </a:pPr>
                <a:r>
                  <a:rPr lang="en-GB" sz="1100" b="1" i="0" baseline="0">
                    <a:effectLst/>
                  </a:rPr>
                  <a:t>No. of Test Cases</a:t>
                </a:r>
                <a:endParaRPr lang="en-GB" sz="1100">
                  <a:effectLst/>
                </a:endParaRPr>
              </a:p>
            </c:rich>
          </c:tx>
          <c:layout>
            <c:manualLayout>
              <c:xMode val="edge"/>
              <c:yMode val="edge"/>
              <c:x val="8.5213413208845082E-2"/>
              <c:y val="0.33619689546673415"/>
            </c:manualLayout>
          </c:layout>
          <c:overlay val="0"/>
        </c:title>
        <c:numFmt formatCode="General" sourceLinked="1"/>
        <c:majorTickMark val="none"/>
        <c:minorTickMark val="none"/>
        <c:tickLblPos val="nextTo"/>
        <c:crossAx val="517645440"/>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a:effectLst/>
              </a:rPr>
              <a:t>EIM APPS : Aug 2019 - Feb 2020 </a:t>
            </a:r>
            <a:r>
              <a:rPr lang="en-GB" sz="1800" b="1" i="0" u="none" strike="noStrike" baseline="0">
                <a:effectLst/>
              </a:rPr>
              <a:t>Test Cycles</a:t>
            </a:r>
            <a:endParaRPr lang="en-GB">
              <a:effectLst/>
            </a:endParaRP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'APPS Test Case Runs (2019)'!$B$1</c:f>
              <c:strCache>
                <c:ptCount val="1"/>
                <c:pt idx="0">
                  <c:v>Test Success</c:v>
                </c:pt>
              </c:strCache>
            </c:strRef>
          </c:tx>
          <c:invertIfNegative val="0"/>
          <c:cat>
            <c:strRef>
              <c:f>'APPS Test Case Runs (2019)'!$A$12:$A$18</c:f>
              <c:strCache>
                <c:ptCount val="7"/>
                <c:pt idx="0">
                  <c:v>Sprint (8)</c:v>
                </c:pt>
                <c:pt idx="1">
                  <c:v>Sprint (9)</c:v>
                </c:pt>
                <c:pt idx="2">
                  <c:v>Sprint (10)</c:v>
                </c:pt>
                <c:pt idx="3">
                  <c:v>Sprint (11)</c:v>
                </c:pt>
                <c:pt idx="4">
                  <c:v>Sprint (12)</c:v>
                </c:pt>
                <c:pt idx="5">
                  <c:v>Sprint (13)</c:v>
                </c:pt>
                <c:pt idx="6">
                  <c:v>Sprint (14)</c:v>
                </c:pt>
              </c:strCache>
            </c:strRef>
          </c:cat>
          <c:val>
            <c:numRef>
              <c:f>'APPS Test Case Runs (2019)'!$B$12:$B$18</c:f>
              <c:numCache>
                <c:formatCode>General</c:formatCode>
                <c:ptCount val="7"/>
                <c:pt idx="0">
                  <c:v>704</c:v>
                </c:pt>
                <c:pt idx="1">
                  <c:v>646</c:v>
                </c:pt>
                <c:pt idx="2">
                  <c:v>689</c:v>
                </c:pt>
                <c:pt idx="3">
                  <c:v>654</c:v>
                </c:pt>
                <c:pt idx="4">
                  <c:v>604</c:v>
                </c:pt>
                <c:pt idx="5">
                  <c:v>804</c:v>
                </c:pt>
                <c:pt idx="6">
                  <c:v>907</c:v>
                </c:pt>
              </c:numCache>
            </c:numRef>
          </c:val>
        </c:ser>
        <c:ser>
          <c:idx val="1"/>
          <c:order val="1"/>
          <c:tx>
            <c:strRef>
              <c:f>'APPS Test Case Runs (2019)'!$C$1</c:f>
              <c:strCache>
                <c:ptCount val="1"/>
                <c:pt idx="0">
                  <c:v>Test Failures</c:v>
                </c:pt>
              </c:strCache>
            </c:strRef>
          </c:tx>
          <c:spPr>
            <a:solidFill>
              <a:schemeClr val="accent2"/>
            </a:solidFill>
          </c:spPr>
          <c:invertIfNegative val="0"/>
          <c:dPt>
            <c:idx val="0"/>
            <c:invertIfNegative val="0"/>
            <c:bubble3D val="0"/>
          </c:dPt>
          <c:dPt>
            <c:idx val="1"/>
            <c:invertIfNegative val="0"/>
            <c:bubble3D val="0"/>
          </c:dPt>
          <c:dPt>
            <c:idx val="2"/>
            <c:invertIfNegative val="0"/>
            <c:bubble3D val="0"/>
          </c:dPt>
          <c:dPt>
            <c:idx val="5"/>
            <c:invertIfNegative val="0"/>
            <c:bubble3D val="0"/>
          </c:dPt>
          <c:cat>
            <c:strRef>
              <c:f>'APPS Test Case Runs (2019)'!$A$12:$A$18</c:f>
              <c:strCache>
                <c:ptCount val="7"/>
                <c:pt idx="0">
                  <c:v>Sprint (8)</c:v>
                </c:pt>
                <c:pt idx="1">
                  <c:v>Sprint (9)</c:v>
                </c:pt>
                <c:pt idx="2">
                  <c:v>Sprint (10)</c:v>
                </c:pt>
                <c:pt idx="3">
                  <c:v>Sprint (11)</c:v>
                </c:pt>
                <c:pt idx="4">
                  <c:v>Sprint (12)</c:v>
                </c:pt>
                <c:pt idx="5">
                  <c:v>Sprint (13)</c:v>
                </c:pt>
                <c:pt idx="6">
                  <c:v>Sprint (14)</c:v>
                </c:pt>
              </c:strCache>
            </c:strRef>
          </c:cat>
          <c:val>
            <c:numRef>
              <c:f>'APPS Test Case Runs (2019)'!$C$12:$C$18</c:f>
              <c:numCache>
                <c:formatCode>General</c:formatCode>
                <c:ptCount val="7"/>
                <c:pt idx="0">
                  <c:v>65</c:v>
                </c:pt>
                <c:pt idx="1">
                  <c:v>125</c:v>
                </c:pt>
                <c:pt idx="2">
                  <c:v>79</c:v>
                </c:pt>
                <c:pt idx="3">
                  <c:v>73</c:v>
                </c:pt>
                <c:pt idx="4">
                  <c:v>139</c:v>
                </c:pt>
                <c:pt idx="5">
                  <c:v>147</c:v>
                </c:pt>
                <c:pt idx="6">
                  <c:v>43</c:v>
                </c:pt>
              </c:numCache>
            </c:numRef>
          </c:val>
        </c:ser>
        <c:dLbls>
          <c:showLegendKey val="0"/>
          <c:showVal val="0"/>
          <c:showCatName val="0"/>
          <c:showSerName val="0"/>
          <c:showPercent val="0"/>
          <c:showBubbleSize val="0"/>
        </c:dLbls>
        <c:gapWidth val="95"/>
        <c:gapDepth val="95"/>
        <c:shape val="box"/>
        <c:axId val="517936256"/>
        <c:axId val="517937792"/>
        <c:axId val="0"/>
      </c:bar3DChart>
      <c:catAx>
        <c:axId val="517936256"/>
        <c:scaling>
          <c:orientation val="minMax"/>
        </c:scaling>
        <c:delete val="0"/>
        <c:axPos val="b"/>
        <c:majorTickMark val="none"/>
        <c:minorTickMark val="none"/>
        <c:tickLblPos val="nextTo"/>
        <c:crossAx val="517937792"/>
        <c:crosses val="autoZero"/>
        <c:auto val="1"/>
        <c:lblAlgn val="ctr"/>
        <c:lblOffset val="100"/>
        <c:noMultiLvlLbl val="0"/>
      </c:catAx>
      <c:valAx>
        <c:axId val="517937792"/>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layout>
            <c:manualLayout>
              <c:xMode val="edge"/>
              <c:yMode val="edge"/>
              <c:x val="6.3540316103252767E-2"/>
              <c:y val="0.36729643577161553"/>
            </c:manualLayout>
          </c:layout>
          <c:overlay val="0"/>
        </c:title>
        <c:numFmt formatCode="General" sourceLinked="1"/>
        <c:majorTickMark val="none"/>
        <c:minorTickMark val="none"/>
        <c:tickLblPos val="nextTo"/>
        <c:crossAx val="517936256"/>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a:effectLst/>
              </a:rPr>
              <a:t>Ducks : Sep 2019 - Feb 2020 </a:t>
            </a:r>
            <a:r>
              <a:rPr lang="en-GB" sz="1800" b="1" i="0" u="none" strike="noStrike" baseline="0">
                <a:effectLst/>
              </a:rPr>
              <a:t>Test Cycles</a:t>
            </a:r>
            <a:endParaRPr lang="en-GB">
              <a:effectLst/>
            </a:endParaRP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'Ducks Test Runs 2019'!$C$1</c:f>
              <c:strCache>
                <c:ptCount val="1"/>
                <c:pt idx="0">
                  <c:v>Passed</c:v>
                </c:pt>
              </c:strCache>
            </c:strRef>
          </c:tx>
          <c:invertIfNegative val="0"/>
          <c:cat>
            <c:strRef>
              <c:f>'Ducks Test Runs 2019'!$A$2:$A$7</c:f>
              <c:strCache>
                <c:ptCount val="6"/>
                <c:pt idx="0">
                  <c:v>September</c:v>
                </c:pt>
                <c:pt idx="1">
                  <c:v>October</c:v>
                </c:pt>
                <c:pt idx="2">
                  <c:v>November</c:v>
                </c:pt>
                <c:pt idx="3">
                  <c:v>December</c:v>
                </c:pt>
                <c:pt idx="4">
                  <c:v>Jan</c:v>
                </c:pt>
                <c:pt idx="5">
                  <c:v>Feb</c:v>
                </c:pt>
              </c:strCache>
            </c:strRef>
          </c:cat>
          <c:val>
            <c:numRef>
              <c:f>'Ducks Test Runs 2019'!$C$2:$C$7</c:f>
              <c:numCache>
                <c:formatCode>General</c:formatCode>
                <c:ptCount val="6"/>
                <c:pt idx="0">
                  <c:v>102</c:v>
                </c:pt>
                <c:pt idx="1">
                  <c:v>127</c:v>
                </c:pt>
                <c:pt idx="2">
                  <c:v>98</c:v>
                </c:pt>
                <c:pt idx="3">
                  <c:v>165</c:v>
                </c:pt>
                <c:pt idx="4">
                  <c:v>174</c:v>
                </c:pt>
                <c:pt idx="5">
                  <c:v>180</c:v>
                </c:pt>
              </c:numCache>
            </c:numRef>
          </c:val>
        </c:ser>
        <c:ser>
          <c:idx val="1"/>
          <c:order val="1"/>
          <c:tx>
            <c:strRef>
              <c:f>'Ducks Test Runs 2019'!$D$1</c:f>
              <c:strCache>
                <c:ptCount val="1"/>
                <c:pt idx="0">
                  <c:v>Failed</c:v>
                </c:pt>
              </c:strCache>
            </c:strRef>
          </c:tx>
          <c:spPr>
            <a:solidFill>
              <a:schemeClr val="accent2"/>
            </a:solidFill>
          </c:spPr>
          <c:invertIfNegative val="0"/>
          <c:dPt>
            <c:idx val="0"/>
            <c:invertIfNegative val="0"/>
            <c:bubble3D val="0"/>
          </c:dPt>
          <c:dPt>
            <c:idx val="1"/>
            <c:invertIfNegative val="0"/>
            <c:bubble3D val="0"/>
          </c:dPt>
          <c:dPt>
            <c:idx val="2"/>
            <c:invertIfNegative val="0"/>
            <c:bubble3D val="0"/>
          </c:dPt>
          <c:dPt>
            <c:idx val="3"/>
            <c:invertIfNegative val="0"/>
            <c:bubble3D val="0"/>
          </c:dPt>
          <c:cat>
            <c:strRef>
              <c:f>'Ducks Test Runs 2019'!$A$2:$A$7</c:f>
              <c:strCache>
                <c:ptCount val="6"/>
                <c:pt idx="0">
                  <c:v>September</c:v>
                </c:pt>
                <c:pt idx="1">
                  <c:v>October</c:v>
                </c:pt>
                <c:pt idx="2">
                  <c:v>November</c:v>
                </c:pt>
                <c:pt idx="3">
                  <c:v>December</c:v>
                </c:pt>
                <c:pt idx="4">
                  <c:v>Jan</c:v>
                </c:pt>
                <c:pt idx="5">
                  <c:v>Feb</c:v>
                </c:pt>
              </c:strCache>
            </c:strRef>
          </c:cat>
          <c:val>
            <c:numRef>
              <c:f>'Ducks Test Runs 2019'!$D$2:$D$7</c:f>
              <c:numCache>
                <c:formatCode>General</c:formatCode>
                <c:ptCount val="6"/>
                <c:pt idx="0">
                  <c:v>0</c:v>
                </c:pt>
                <c:pt idx="1">
                  <c:v>0</c:v>
                </c:pt>
                <c:pt idx="2">
                  <c:v>54</c:v>
                </c:pt>
                <c:pt idx="3">
                  <c:v>7</c:v>
                </c:pt>
                <c:pt idx="4">
                  <c:v>2</c:v>
                </c:pt>
                <c:pt idx="5">
                  <c:v>15</c:v>
                </c:pt>
              </c:numCache>
            </c:numRef>
          </c:val>
        </c:ser>
        <c:dLbls>
          <c:showLegendKey val="0"/>
          <c:showVal val="0"/>
          <c:showCatName val="0"/>
          <c:showSerName val="0"/>
          <c:showPercent val="0"/>
          <c:showBubbleSize val="0"/>
        </c:dLbls>
        <c:gapWidth val="95"/>
        <c:gapDepth val="95"/>
        <c:shape val="box"/>
        <c:axId val="518216320"/>
        <c:axId val="518218112"/>
        <c:axId val="0"/>
      </c:bar3DChart>
      <c:catAx>
        <c:axId val="518216320"/>
        <c:scaling>
          <c:orientation val="minMax"/>
        </c:scaling>
        <c:delete val="0"/>
        <c:axPos val="b"/>
        <c:majorTickMark val="none"/>
        <c:minorTickMark val="none"/>
        <c:tickLblPos val="nextTo"/>
        <c:crossAx val="518218112"/>
        <c:crosses val="autoZero"/>
        <c:auto val="1"/>
        <c:lblAlgn val="ctr"/>
        <c:lblOffset val="100"/>
        <c:noMultiLvlLbl val="0"/>
      </c:catAx>
      <c:valAx>
        <c:axId val="518218112"/>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layout>
            <c:manualLayout>
              <c:xMode val="edge"/>
              <c:yMode val="edge"/>
              <c:x val="6.3540316103252767E-2"/>
              <c:y val="0.36729643577161553"/>
            </c:manualLayout>
          </c:layout>
          <c:overlay val="0"/>
        </c:title>
        <c:numFmt formatCode="General" sourceLinked="1"/>
        <c:majorTickMark val="none"/>
        <c:minorTickMark val="none"/>
        <c:tickLblPos val="nextTo"/>
        <c:crossAx val="518216320"/>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February 2020 cf v1-0 03032020.xlsx]AAP Test Run (Sprintwise)!PivotTable1</c:name>
    <c:fmtId val="-1"/>
  </c:pivotSource>
  <c:chart>
    <c:title>
      <c:tx>
        <c:rich>
          <a:bodyPr/>
          <a:lstStyle/>
          <a:p>
            <a:pPr>
              <a:defRPr sz="1600"/>
            </a:pPr>
            <a:r>
              <a:rPr lang="en-GB" sz="1600" b="1" i="0" baseline="0">
                <a:effectLst/>
              </a:rPr>
              <a:t>Model Builder : Sep 2019 - Feb 2020 Test Cycles</a:t>
            </a:r>
          </a:p>
        </c:rich>
      </c:tx>
      <c:layout>
        <c:manualLayout>
          <c:xMode val="edge"/>
          <c:yMode val="edge"/>
          <c:x val="0.26604313422887471"/>
          <c:y val="2.6550130011397E-2"/>
        </c:manualLayout>
      </c:layout>
      <c:overlay val="0"/>
    </c:title>
    <c:autoTitleDeleted val="0"/>
    <c:pivotFmts>
      <c:pivotFmt>
        <c:idx val="0"/>
        <c:marker>
          <c:symbol val="none"/>
        </c:marker>
      </c:pivotFmt>
      <c:pivotFmt>
        <c:idx val="1"/>
        <c:marker>
          <c:symbol val="none"/>
        </c:marker>
      </c:pivotFmt>
      <c:pivotFmt>
        <c:idx val="2"/>
        <c:spPr>
          <a:solidFill>
            <a:schemeClr val="accent2"/>
          </a:solidFill>
        </c:spPr>
      </c:pivotFmt>
      <c:pivotFmt>
        <c:idx val="3"/>
        <c:spPr>
          <a:solidFill>
            <a:schemeClr val="accent2"/>
          </a:solidFill>
        </c:spPr>
      </c:pivotFmt>
      <c:pivotFmt>
        <c:idx val="4"/>
        <c:spPr>
          <a:solidFill>
            <a:schemeClr val="accent2"/>
          </a:solidFill>
        </c:spPr>
      </c:pivotFmt>
      <c:pivotFmt>
        <c:idx val="5"/>
        <c:marker>
          <c:symbol val="none"/>
        </c:marker>
      </c:pivotFmt>
      <c:pivotFmt>
        <c:idx val="6"/>
        <c:marker>
          <c:symbol val="none"/>
        </c:marker>
      </c:pivotFmt>
      <c:pivotFmt>
        <c:idx val="7"/>
        <c:spPr>
          <a:solidFill>
            <a:schemeClr val="accent2"/>
          </a:solidFill>
        </c:spPr>
      </c:pivotFmt>
      <c:pivotFmt>
        <c:idx val="8"/>
        <c:spPr>
          <a:solidFill>
            <a:schemeClr val="accent2"/>
          </a:solidFill>
        </c:spPr>
      </c:pivotFmt>
      <c:pivotFmt>
        <c:idx val="9"/>
        <c:spPr>
          <a:solidFill>
            <a:schemeClr val="accent2"/>
          </a:solidFill>
        </c:spPr>
      </c:pivotFmt>
      <c:pivotFmt>
        <c:idx val="10"/>
        <c:marker>
          <c:symbol val="none"/>
        </c:marker>
      </c:pivotFmt>
      <c:pivotFmt>
        <c:idx val="11"/>
        <c:marker>
          <c:symbol val="none"/>
        </c:marker>
      </c:pivotFmt>
      <c:pivotFmt>
        <c:idx val="12"/>
        <c:spPr>
          <a:solidFill>
            <a:schemeClr val="accent2"/>
          </a:solidFill>
        </c:spPr>
      </c:pivotFmt>
      <c:pivotFmt>
        <c:idx val="13"/>
        <c:spPr>
          <a:solidFill>
            <a:schemeClr val="accent2"/>
          </a:solidFill>
        </c:spPr>
      </c:pivotFmt>
      <c:pivotFmt>
        <c:idx val="14"/>
        <c:spPr>
          <a:solidFill>
            <a:schemeClr val="accent2"/>
          </a:solidFill>
        </c:spP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'AAP Test Run (Sprintwise)'!$B$3</c:f>
              <c:strCache>
                <c:ptCount val="1"/>
                <c:pt idx="0">
                  <c:v>Test Success</c:v>
                </c:pt>
              </c:strCache>
            </c:strRef>
          </c:tx>
          <c:invertIfNegative val="0"/>
          <c:cat>
            <c:strRef>
              <c:f>'AAP Test Run (Sprintwise)'!$A$4:$A$12</c:f>
              <c:strCache>
                <c:ptCount val="8"/>
                <c:pt idx="0">
                  <c:v>Sprint 49</c:v>
                </c:pt>
                <c:pt idx="1">
                  <c:v>Sprint 50</c:v>
                </c:pt>
                <c:pt idx="2">
                  <c:v>Sprint 51</c:v>
                </c:pt>
                <c:pt idx="3">
                  <c:v>Sprint 52</c:v>
                </c:pt>
                <c:pt idx="4">
                  <c:v>Sprint 53</c:v>
                </c:pt>
                <c:pt idx="5">
                  <c:v>Sprint 54</c:v>
                </c:pt>
                <c:pt idx="6">
                  <c:v>Sprint 55</c:v>
                </c:pt>
                <c:pt idx="7">
                  <c:v>Sprint 56</c:v>
                </c:pt>
              </c:strCache>
            </c:strRef>
          </c:cat>
          <c:val>
            <c:numRef>
              <c:f>'AAP Test Run (Sprintwise)'!$B$4:$B$12</c:f>
              <c:numCache>
                <c:formatCode>General</c:formatCode>
                <c:ptCount val="8"/>
                <c:pt idx="0">
                  <c:v>1371</c:v>
                </c:pt>
                <c:pt idx="1">
                  <c:v>878</c:v>
                </c:pt>
                <c:pt idx="2">
                  <c:v>1333</c:v>
                </c:pt>
                <c:pt idx="3">
                  <c:v>1389</c:v>
                </c:pt>
                <c:pt idx="4">
                  <c:v>2216</c:v>
                </c:pt>
                <c:pt idx="5">
                  <c:v>2048</c:v>
                </c:pt>
                <c:pt idx="6">
                  <c:v>3160</c:v>
                </c:pt>
                <c:pt idx="7">
                  <c:v>2935</c:v>
                </c:pt>
              </c:numCache>
            </c:numRef>
          </c:val>
        </c:ser>
        <c:ser>
          <c:idx val="1"/>
          <c:order val="1"/>
          <c:tx>
            <c:strRef>
              <c:f>'AAP Test Run (Sprintwise)'!$C$3</c:f>
              <c:strCache>
                <c:ptCount val="1"/>
                <c:pt idx="0">
                  <c:v>Test Failures</c:v>
                </c:pt>
              </c:strCache>
            </c:strRef>
          </c:tx>
          <c:invertIfNegative val="0"/>
          <c:dPt>
            <c:idx val="1"/>
            <c:invertIfNegative val="0"/>
            <c:bubble3D val="0"/>
            <c:spPr>
              <a:solidFill>
                <a:schemeClr val="accent2"/>
              </a:solidFill>
            </c:spPr>
          </c:dPt>
          <c:dPt>
            <c:idx val="2"/>
            <c:invertIfNegative val="0"/>
            <c:bubble3D val="0"/>
            <c:spPr>
              <a:solidFill>
                <a:schemeClr val="accent2"/>
              </a:solidFill>
            </c:spPr>
          </c:dPt>
          <c:dPt>
            <c:idx val="3"/>
            <c:invertIfNegative val="0"/>
            <c:bubble3D val="0"/>
            <c:spPr>
              <a:solidFill>
                <a:schemeClr val="accent2"/>
              </a:solidFill>
            </c:spPr>
          </c:dPt>
          <c:dPt>
            <c:idx val="4"/>
            <c:invertIfNegative val="0"/>
            <c:bubble3D val="0"/>
          </c:dPt>
          <c:dPt>
            <c:idx val="5"/>
            <c:invertIfNegative val="0"/>
            <c:bubble3D val="0"/>
          </c:dPt>
          <c:dPt>
            <c:idx val="6"/>
            <c:invertIfNegative val="0"/>
            <c:bubble3D val="0"/>
          </c:dPt>
          <c:cat>
            <c:strRef>
              <c:f>'AAP Test Run (Sprintwise)'!$A$4:$A$12</c:f>
              <c:strCache>
                <c:ptCount val="8"/>
                <c:pt idx="0">
                  <c:v>Sprint 49</c:v>
                </c:pt>
                <c:pt idx="1">
                  <c:v>Sprint 50</c:v>
                </c:pt>
                <c:pt idx="2">
                  <c:v>Sprint 51</c:v>
                </c:pt>
                <c:pt idx="3">
                  <c:v>Sprint 52</c:v>
                </c:pt>
                <c:pt idx="4">
                  <c:v>Sprint 53</c:v>
                </c:pt>
                <c:pt idx="5">
                  <c:v>Sprint 54</c:v>
                </c:pt>
                <c:pt idx="6">
                  <c:v>Sprint 55</c:v>
                </c:pt>
                <c:pt idx="7">
                  <c:v>Sprint 56</c:v>
                </c:pt>
              </c:strCache>
            </c:strRef>
          </c:cat>
          <c:val>
            <c:numRef>
              <c:f>'AAP Test Run (Sprintwise)'!$C$4:$C$12</c:f>
              <c:numCache>
                <c:formatCode>General</c:formatCode>
                <c:ptCount val="8"/>
                <c:pt idx="0">
                  <c:v>51</c:v>
                </c:pt>
                <c:pt idx="1">
                  <c:v>26</c:v>
                </c:pt>
                <c:pt idx="2">
                  <c:v>49</c:v>
                </c:pt>
                <c:pt idx="3">
                  <c:v>67</c:v>
                </c:pt>
                <c:pt idx="4">
                  <c:v>248</c:v>
                </c:pt>
                <c:pt idx="5">
                  <c:v>358</c:v>
                </c:pt>
                <c:pt idx="6">
                  <c:v>325</c:v>
                </c:pt>
                <c:pt idx="7">
                  <c:v>186</c:v>
                </c:pt>
              </c:numCache>
            </c:numRef>
          </c:val>
        </c:ser>
        <c:dLbls>
          <c:showLegendKey val="0"/>
          <c:showVal val="0"/>
          <c:showCatName val="0"/>
          <c:showSerName val="0"/>
          <c:showPercent val="0"/>
          <c:showBubbleSize val="0"/>
        </c:dLbls>
        <c:gapWidth val="95"/>
        <c:gapDepth val="95"/>
        <c:shape val="box"/>
        <c:axId val="518481792"/>
        <c:axId val="518483328"/>
        <c:axId val="0"/>
      </c:bar3DChart>
      <c:catAx>
        <c:axId val="518481792"/>
        <c:scaling>
          <c:orientation val="minMax"/>
        </c:scaling>
        <c:delete val="0"/>
        <c:axPos val="b"/>
        <c:majorTickMark val="none"/>
        <c:minorTickMark val="none"/>
        <c:tickLblPos val="nextTo"/>
        <c:crossAx val="518483328"/>
        <c:crosses val="autoZero"/>
        <c:auto val="1"/>
        <c:lblAlgn val="ctr"/>
        <c:lblOffset val="100"/>
        <c:noMultiLvlLbl val="0"/>
      </c:catAx>
      <c:valAx>
        <c:axId val="518483328"/>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600" b="1" i="0" u="none" strike="noStrike" kern="1200" baseline="0">
                    <a:solidFill>
                      <a:sysClr val="windowText" lastClr="000000"/>
                    </a:solidFill>
                    <a:latin typeface="+mn-lt"/>
                    <a:ea typeface="+mn-ea"/>
                    <a:cs typeface="+mn-cs"/>
                  </a:defRPr>
                </a:pPr>
                <a:r>
                  <a:rPr lang="en-GB" sz="1100" b="1" i="0" baseline="0">
                    <a:effectLst/>
                  </a:rPr>
                  <a:t>No. of Test Cases</a:t>
                </a:r>
                <a:endParaRPr lang="en-GB" sz="600">
                  <a:effectLst/>
                </a:endParaRPr>
              </a:p>
              <a:p>
                <a:pPr marL="0" marR="0" indent="0" algn="ctr" defTabSz="914400" rtl="0" eaLnBrk="1" fontAlgn="auto" latinLnBrk="0" hangingPunct="1">
                  <a:lnSpc>
                    <a:spcPct val="100000"/>
                  </a:lnSpc>
                  <a:spcBef>
                    <a:spcPts val="0"/>
                  </a:spcBef>
                  <a:spcAft>
                    <a:spcPts val="0"/>
                  </a:spcAft>
                  <a:buClrTx/>
                  <a:buSzTx/>
                  <a:buFontTx/>
                  <a:buNone/>
                  <a:tabLst/>
                  <a:defRPr sz="600" b="1" i="0" u="none" strike="noStrike" kern="1200" baseline="0">
                    <a:solidFill>
                      <a:sysClr val="windowText" lastClr="000000"/>
                    </a:solidFill>
                    <a:latin typeface="+mn-lt"/>
                    <a:ea typeface="+mn-ea"/>
                    <a:cs typeface="+mn-cs"/>
                  </a:defRPr>
                </a:pPr>
                <a:endParaRPr lang="en-GB" sz="600"/>
              </a:p>
            </c:rich>
          </c:tx>
          <c:layout/>
          <c:overlay val="0"/>
        </c:title>
        <c:numFmt formatCode="General" sourceLinked="1"/>
        <c:majorTickMark val="none"/>
        <c:minorTickMark val="none"/>
        <c:tickLblPos val="nextTo"/>
        <c:crossAx val="518481792"/>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dirty="0"/>
              <a:t>Open EIM </a:t>
            </a:r>
            <a:r>
              <a:rPr lang="en-GB" dirty="0" smtClean="0"/>
              <a:t>8.1 </a:t>
            </a:r>
            <a:r>
              <a:rPr lang="en-GB" dirty="0"/>
              <a:t>Platform Defects</a:t>
            </a:r>
          </a:p>
        </c:rich>
      </c:tx>
      <c:layout/>
      <c:overlay val="0"/>
    </c:title>
    <c:autoTitleDeleted val="0"/>
    <c:plotArea>
      <c:layout/>
      <c:lineChart>
        <c:grouping val="standard"/>
        <c:varyColors val="0"/>
        <c:ser>
          <c:idx val="0"/>
          <c:order val="0"/>
          <c:tx>
            <c:strRef>
              <c:f>'EIM 8.x'!$B$31</c:f>
              <c:strCache>
                <c:ptCount val="1"/>
                <c:pt idx="0">
                  <c:v>All Defects</c:v>
                </c:pt>
              </c:strCache>
            </c:strRef>
          </c:tx>
          <c:marker>
            <c:symbol val="none"/>
          </c:marker>
          <c:cat>
            <c:strRef>
              <c:f>'EIM 8.x'!$Q$30:$W$30</c:f>
              <c:strCache>
                <c:ptCount val="7"/>
                <c:pt idx="0">
                  <c:v>August</c:v>
                </c:pt>
                <c:pt idx="1">
                  <c:v>September</c:v>
                </c:pt>
                <c:pt idx="2">
                  <c:v>October</c:v>
                </c:pt>
                <c:pt idx="3">
                  <c:v>November</c:v>
                </c:pt>
                <c:pt idx="4">
                  <c:v>December</c:v>
                </c:pt>
                <c:pt idx="5">
                  <c:v>January</c:v>
                </c:pt>
                <c:pt idx="6">
                  <c:v>February</c:v>
                </c:pt>
              </c:strCache>
            </c:strRef>
          </c:cat>
          <c:val>
            <c:numRef>
              <c:f>'EIM 8.x'!$Q$31:$W$31</c:f>
              <c:numCache>
                <c:formatCode>General</c:formatCode>
                <c:ptCount val="7"/>
                <c:pt idx="0">
                  <c:v>235</c:v>
                </c:pt>
                <c:pt idx="1">
                  <c:v>251</c:v>
                </c:pt>
                <c:pt idx="2">
                  <c:v>266</c:v>
                </c:pt>
                <c:pt idx="3">
                  <c:v>287</c:v>
                </c:pt>
                <c:pt idx="4">
                  <c:v>288</c:v>
                </c:pt>
                <c:pt idx="5">
                  <c:v>289</c:v>
                </c:pt>
                <c:pt idx="6">
                  <c:v>207</c:v>
                </c:pt>
              </c:numCache>
            </c:numRef>
          </c:val>
          <c:smooth val="0"/>
        </c:ser>
        <c:ser>
          <c:idx val="1"/>
          <c:order val="1"/>
          <c:tx>
            <c:strRef>
              <c:f>'EIM 8.x'!$B$32</c:f>
              <c:strCache>
                <c:ptCount val="1"/>
                <c:pt idx="0">
                  <c:v>P1/P2 Defects</c:v>
                </c:pt>
              </c:strCache>
            </c:strRef>
          </c:tx>
          <c:marker>
            <c:symbol val="none"/>
          </c:marker>
          <c:cat>
            <c:strRef>
              <c:f>'EIM 8.x'!$Q$30:$W$30</c:f>
              <c:strCache>
                <c:ptCount val="7"/>
                <c:pt idx="0">
                  <c:v>August</c:v>
                </c:pt>
                <c:pt idx="1">
                  <c:v>September</c:v>
                </c:pt>
                <c:pt idx="2">
                  <c:v>October</c:v>
                </c:pt>
                <c:pt idx="3">
                  <c:v>November</c:v>
                </c:pt>
                <c:pt idx="4">
                  <c:v>December</c:v>
                </c:pt>
                <c:pt idx="5">
                  <c:v>January</c:v>
                </c:pt>
                <c:pt idx="6">
                  <c:v>February</c:v>
                </c:pt>
              </c:strCache>
            </c:strRef>
          </c:cat>
          <c:val>
            <c:numRef>
              <c:f>'EIM 8.x'!$Q$32:$W$32</c:f>
              <c:numCache>
                <c:formatCode>General</c:formatCode>
                <c:ptCount val="7"/>
                <c:pt idx="0">
                  <c:v>13</c:v>
                </c:pt>
                <c:pt idx="1">
                  <c:v>19</c:v>
                </c:pt>
                <c:pt idx="2">
                  <c:v>19</c:v>
                </c:pt>
                <c:pt idx="3">
                  <c:v>17</c:v>
                </c:pt>
                <c:pt idx="4">
                  <c:v>15</c:v>
                </c:pt>
                <c:pt idx="5">
                  <c:v>10</c:v>
                </c:pt>
                <c:pt idx="6">
                  <c:v>7</c:v>
                </c:pt>
              </c:numCache>
            </c:numRef>
          </c:val>
          <c:smooth val="0"/>
        </c:ser>
        <c:dLbls>
          <c:showLegendKey val="0"/>
          <c:showVal val="0"/>
          <c:showCatName val="0"/>
          <c:showSerName val="0"/>
          <c:showPercent val="0"/>
          <c:showBubbleSize val="0"/>
        </c:dLbls>
        <c:marker val="1"/>
        <c:smooth val="0"/>
        <c:axId val="519251840"/>
        <c:axId val="519253376"/>
      </c:lineChart>
      <c:catAx>
        <c:axId val="519251840"/>
        <c:scaling>
          <c:orientation val="minMax"/>
        </c:scaling>
        <c:delete val="0"/>
        <c:axPos val="b"/>
        <c:majorTickMark val="none"/>
        <c:minorTickMark val="none"/>
        <c:tickLblPos val="nextTo"/>
        <c:crossAx val="519253376"/>
        <c:crosses val="autoZero"/>
        <c:auto val="1"/>
        <c:lblAlgn val="ctr"/>
        <c:lblOffset val="100"/>
        <c:noMultiLvlLbl val="0"/>
      </c:catAx>
      <c:valAx>
        <c:axId val="519253376"/>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layout/>
          <c:overlay val="0"/>
        </c:title>
        <c:numFmt formatCode="General" sourceLinked="1"/>
        <c:majorTickMark val="none"/>
        <c:minorTickMark val="none"/>
        <c:tickLblPos val="nextTo"/>
        <c:crossAx val="519251840"/>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dirty="0"/>
              <a:t>Open APPS </a:t>
            </a:r>
            <a:r>
              <a:rPr lang="en-GB" dirty="0" smtClean="0"/>
              <a:t>8.1 </a:t>
            </a:r>
            <a:r>
              <a:rPr lang="en-GB" dirty="0"/>
              <a:t>Defects</a:t>
            </a:r>
          </a:p>
        </c:rich>
      </c:tx>
      <c:layout/>
      <c:overlay val="0"/>
    </c:title>
    <c:autoTitleDeleted val="0"/>
    <c:plotArea>
      <c:layout/>
      <c:lineChart>
        <c:grouping val="standard"/>
        <c:varyColors val="0"/>
        <c:ser>
          <c:idx val="0"/>
          <c:order val="0"/>
          <c:tx>
            <c:strRef>
              <c:f>'APPS 8.x'!$B$31</c:f>
              <c:strCache>
                <c:ptCount val="1"/>
                <c:pt idx="0">
                  <c:v>All Defects</c:v>
                </c:pt>
              </c:strCache>
            </c:strRef>
          </c:tx>
          <c:marker>
            <c:symbol val="none"/>
          </c:marker>
          <c:cat>
            <c:strRef>
              <c:f>'APPS 8.x'!$Q$30:$W$30</c:f>
              <c:strCache>
                <c:ptCount val="7"/>
                <c:pt idx="0">
                  <c:v>August</c:v>
                </c:pt>
                <c:pt idx="1">
                  <c:v>September</c:v>
                </c:pt>
                <c:pt idx="2">
                  <c:v>October</c:v>
                </c:pt>
                <c:pt idx="3">
                  <c:v>November</c:v>
                </c:pt>
                <c:pt idx="4">
                  <c:v>December</c:v>
                </c:pt>
                <c:pt idx="5">
                  <c:v>January</c:v>
                </c:pt>
                <c:pt idx="6">
                  <c:v>February</c:v>
                </c:pt>
              </c:strCache>
            </c:strRef>
          </c:cat>
          <c:val>
            <c:numRef>
              <c:f>'APPS 8.x'!$Q$31:$W$31</c:f>
              <c:numCache>
                <c:formatCode>General</c:formatCode>
                <c:ptCount val="7"/>
                <c:pt idx="0">
                  <c:v>9</c:v>
                </c:pt>
                <c:pt idx="1">
                  <c:v>6</c:v>
                </c:pt>
                <c:pt idx="2">
                  <c:v>10</c:v>
                </c:pt>
                <c:pt idx="3">
                  <c:v>5</c:v>
                </c:pt>
                <c:pt idx="4">
                  <c:v>2</c:v>
                </c:pt>
                <c:pt idx="5">
                  <c:v>4</c:v>
                </c:pt>
                <c:pt idx="6">
                  <c:v>4</c:v>
                </c:pt>
              </c:numCache>
            </c:numRef>
          </c:val>
          <c:smooth val="0"/>
        </c:ser>
        <c:ser>
          <c:idx val="1"/>
          <c:order val="1"/>
          <c:tx>
            <c:strRef>
              <c:f>'APPS 8.x'!$B$32</c:f>
              <c:strCache>
                <c:ptCount val="1"/>
                <c:pt idx="0">
                  <c:v>P1/P2 Defects</c:v>
                </c:pt>
              </c:strCache>
            </c:strRef>
          </c:tx>
          <c:marker>
            <c:symbol val="none"/>
          </c:marker>
          <c:cat>
            <c:strRef>
              <c:f>'APPS 8.x'!$Q$30:$W$30</c:f>
              <c:strCache>
                <c:ptCount val="7"/>
                <c:pt idx="0">
                  <c:v>August</c:v>
                </c:pt>
                <c:pt idx="1">
                  <c:v>September</c:v>
                </c:pt>
                <c:pt idx="2">
                  <c:v>October</c:v>
                </c:pt>
                <c:pt idx="3">
                  <c:v>November</c:v>
                </c:pt>
                <c:pt idx="4">
                  <c:v>December</c:v>
                </c:pt>
                <c:pt idx="5">
                  <c:v>January</c:v>
                </c:pt>
                <c:pt idx="6">
                  <c:v>February</c:v>
                </c:pt>
              </c:strCache>
            </c:strRef>
          </c:cat>
          <c:val>
            <c:numRef>
              <c:f>'APPS 8.x'!$Q$32:$W$32</c:f>
              <c:numCache>
                <c:formatCode>General</c:formatCode>
                <c:ptCount val="7"/>
                <c:pt idx="0">
                  <c:v>2</c:v>
                </c:pt>
                <c:pt idx="1">
                  <c:v>3</c:v>
                </c:pt>
                <c:pt idx="2">
                  <c:v>3</c:v>
                </c:pt>
                <c:pt idx="3">
                  <c:v>3</c:v>
                </c:pt>
                <c:pt idx="4">
                  <c:v>1</c:v>
                </c:pt>
                <c:pt idx="5">
                  <c:v>0</c:v>
                </c:pt>
                <c:pt idx="6">
                  <c:v>0</c:v>
                </c:pt>
              </c:numCache>
            </c:numRef>
          </c:val>
          <c:smooth val="0"/>
        </c:ser>
        <c:dLbls>
          <c:showLegendKey val="0"/>
          <c:showVal val="0"/>
          <c:showCatName val="0"/>
          <c:showSerName val="0"/>
          <c:showPercent val="0"/>
          <c:showBubbleSize val="0"/>
        </c:dLbls>
        <c:marker val="1"/>
        <c:smooth val="0"/>
        <c:axId val="250056704"/>
        <c:axId val="250058240"/>
      </c:lineChart>
      <c:catAx>
        <c:axId val="250056704"/>
        <c:scaling>
          <c:orientation val="minMax"/>
        </c:scaling>
        <c:delete val="0"/>
        <c:axPos val="b"/>
        <c:majorTickMark val="none"/>
        <c:minorTickMark val="none"/>
        <c:tickLblPos val="nextTo"/>
        <c:crossAx val="250058240"/>
        <c:crosses val="autoZero"/>
        <c:auto val="1"/>
        <c:lblAlgn val="ctr"/>
        <c:lblOffset val="100"/>
        <c:noMultiLvlLbl val="0"/>
      </c:catAx>
      <c:valAx>
        <c:axId val="250058240"/>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layout/>
          <c:overlay val="0"/>
        </c:title>
        <c:numFmt formatCode="General" sourceLinked="1"/>
        <c:majorTickMark val="none"/>
        <c:minorTickMark val="none"/>
        <c:tickLblPos val="nextTo"/>
        <c:crossAx val="250056704"/>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How much is getting done?</a:t>
            </a:r>
          </a:p>
        </c:rich>
      </c:tx>
      <c:layout/>
      <c:overlay val="0"/>
    </c:title>
    <c:autoTitleDeleted val="0"/>
    <c:plotArea>
      <c:layout/>
      <c:lineChart>
        <c:grouping val="standard"/>
        <c:varyColors val="0"/>
        <c:ser>
          <c:idx val="1"/>
          <c:order val="1"/>
          <c:tx>
            <c:strRef>
              <c:f>'Flash Sprint Metrics'!$C$2</c:f>
              <c:strCache>
                <c:ptCount val="1"/>
                <c:pt idx="0">
                  <c:v>SPs Achieved</c:v>
                </c:pt>
              </c:strCache>
            </c:strRef>
          </c:tx>
          <c:marker>
            <c:symbol val="none"/>
          </c:marker>
          <c:cat>
            <c:strRef>
              <c:f>'Flash Sprint Metrics'!$A$35:$A$40</c:f>
              <c:strCache>
                <c:ptCount val="6"/>
                <c:pt idx="0">
                  <c:v>Sprint 36</c:v>
                </c:pt>
                <c:pt idx="1">
                  <c:v>Sprint 37</c:v>
                </c:pt>
                <c:pt idx="2">
                  <c:v>Sprint 38</c:v>
                </c:pt>
                <c:pt idx="3">
                  <c:v>Sprint 39</c:v>
                </c:pt>
                <c:pt idx="4">
                  <c:v>Sprint 40</c:v>
                </c:pt>
                <c:pt idx="5">
                  <c:v>Sprint 41</c:v>
                </c:pt>
              </c:strCache>
            </c:strRef>
          </c:cat>
          <c:val>
            <c:numRef>
              <c:f>'Flash Sprint Metrics'!$C$35:$C$40</c:f>
              <c:numCache>
                <c:formatCode>General</c:formatCode>
                <c:ptCount val="6"/>
                <c:pt idx="0">
                  <c:v>10</c:v>
                </c:pt>
                <c:pt idx="1">
                  <c:v>16</c:v>
                </c:pt>
                <c:pt idx="2">
                  <c:v>28</c:v>
                </c:pt>
                <c:pt idx="3">
                  <c:v>15</c:v>
                </c:pt>
                <c:pt idx="4">
                  <c:v>20</c:v>
                </c:pt>
                <c:pt idx="5">
                  <c:v>22</c:v>
                </c:pt>
              </c:numCache>
            </c:numRef>
          </c:val>
          <c:smooth val="0"/>
        </c:ser>
        <c:ser>
          <c:idx val="0"/>
          <c:order val="0"/>
          <c:tx>
            <c:strRef>
              <c:f>'Flash Sprint Metrics'!$B$2</c:f>
              <c:strCache>
                <c:ptCount val="1"/>
                <c:pt idx="0">
                  <c:v>SPs Forecast</c:v>
                </c:pt>
              </c:strCache>
            </c:strRef>
          </c:tx>
          <c:marker>
            <c:symbol val="none"/>
          </c:marker>
          <c:cat>
            <c:strRef>
              <c:f>'Flash Sprint Metrics'!$A$35:$A$40</c:f>
              <c:strCache>
                <c:ptCount val="6"/>
                <c:pt idx="0">
                  <c:v>Sprint 36</c:v>
                </c:pt>
                <c:pt idx="1">
                  <c:v>Sprint 37</c:v>
                </c:pt>
                <c:pt idx="2">
                  <c:v>Sprint 38</c:v>
                </c:pt>
                <c:pt idx="3">
                  <c:v>Sprint 39</c:v>
                </c:pt>
                <c:pt idx="4">
                  <c:v>Sprint 40</c:v>
                </c:pt>
                <c:pt idx="5">
                  <c:v>Sprint 41</c:v>
                </c:pt>
              </c:strCache>
            </c:strRef>
          </c:cat>
          <c:val>
            <c:numRef>
              <c:f>'Flash Sprint Metrics'!$B$35:$B$40</c:f>
              <c:numCache>
                <c:formatCode>General</c:formatCode>
                <c:ptCount val="6"/>
                <c:pt idx="0">
                  <c:v>53</c:v>
                </c:pt>
                <c:pt idx="1">
                  <c:v>52</c:v>
                </c:pt>
                <c:pt idx="2">
                  <c:v>46</c:v>
                </c:pt>
                <c:pt idx="3">
                  <c:v>18</c:v>
                </c:pt>
                <c:pt idx="4">
                  <c:v>41</c:v>
                </c:pt>
                <c:pt idx="5">
                  <c:v>43</c:v>
                </c:pt>
              </c:numCache>
            </c:numRef>
          </c:val>
          <c:smooth val="0"/>
        </c:ser>
        <c:dLbls>
          <c:showLegendKey val="0"/>
          <c:showVal val="0"/>
          <c:showCatName val="0"/>
          <c:showSerName val="0"/>
          <c:showPercent val="0"/>
          <c:showBubbleSize val="0"/>
        </c:dLbls>
        <c:marker val="1"/>
        <c:smooth val="0"/>
        <c:axId val="484524416"/>
        <c:axId val="484525952"/>
      </c:lineChart>
      <c:catAx>
        <c:axId val="484524416"/>
        <c:scaling>
          <c:orientation val="minMax"/>
        </c:scaling>
        <c:delete val="0"/>
        <c:axPos val="b"/>
        <c:numFmt formatCode="General" sourceLinked="1"/>
        <c:majorTickMark val="out"/>
        <c:minorTickMark val="none"/>
        <c:tickLblPos val="nextTo"/>
        <c:crossAx val="484525952"/>
        <c:crosses val="autoZero"/>
        <c:auto val="1"/>
        <c:lblAlgn val="ctr"/>
        <c:lblOffset val="100"/>
        <c:noMultiLvlLbl val="0"/>
      </c:catAx>
      <c:valAx>
        <c:axId val="484525952"/>
        <c:scaling>
          <c:orientation val="minMax"/>
        </c:scaling>
        <c:delete val="0"/>
        <c:axPos val="l"/>
        <c:majorGridlines/>
        <c:numFmt formatCode="General" sourceLinked="1"/>
        <c:majorTickMark val="out"/>
        <c:minorTickMark val="none"/>
        <c:tickLblPos val="nextTo"/>
        <c:crossAx val="484524416"/>
        <c:crosses val="autoZero"/>
        <c:crossBetween val="between"/>
      </c:valAx>
      <c:spPr>
        <a:noFill/>
        <a:ln w="25400">
          <a:noFill/>
        </a:ln>
      </c:spPr>
    </c:plotArea>
    <c:legend>
      <c:legendPos val="r"/>
      <c:layout>
        <c:manualLayout>
          <c:xMode val="edge"/>
          <c:yMode val="edge"/>
          <c:x val="0.70308444907421597"/>
          <c:y val="0.37901926893284682"/>
          <c:w val="0.28580430364492376"/>
          <c:h val="0.36787593623967735"/>
        </c:manualLayout>
      </c:layout>
      <c:overlay val="0"/>
    </c:legend>
    <c:plotVisOnly val="1"/>
    <c:dispBlanksAs val="gap"/>
    <c:showDLblsOverMax val="0"/>
  </c:chart>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Open SMBD/ARTE Defects</a:t>
            </a:r>
          </a:p>
        </c:rich>
      </c:tx>
      <c:layout/>
      <c:overlay val="0"/>
    </c:title>
    <c:autoTitleDeleted val="0"/>
    <c:plotArea>
      <c:layout/>
      <c:lineChart>
        <c:grouping val="standard"/>
        <c:varyColors val="0"/>
        <c:ser>
          <c:idx val="0"/>
          <c:order val="0"/>
          <c:tx>
            <c:strRef>
              <c:f>SMBD!$B$31</c:f>
              <c:strCache>
                <c:ptCount val="1"/>
                <c:pt idx="0">
                  <c:v>All Defects</c:v>
                </c:pt>
              </c:strCache>
            </c:strRef>
          </c:tx>
          <c:marker>
            <c:symbol val="none"/>
          </c:marker>
          <c:cat>
            <c:strRef>
              <c:f>SMBD!$Q$30:$W$30</c:f>
              <c:strCache>
                <c:ptCount val="7"/>
                <c:pt idx="0">
                  <c:v>August</c:v>
                </c:pt>
                <c:pt idx="1">
                  <c:v>September</c:v>
                </c:pt>
                <c:pt idx="2">
                  <c:v>October</c:v>
                </c:pt>
                <c:pt idx="3">
                  <c:v>November</c:v>
                </c:pt>
                <c:pt idx="4">
                  <c:v>December</c:v>
                </c:pt>
                <c:pt idx="5">
                  <c:v>January</c:v>
                </c:pt>
                <c:pt idx="6">
                  <c:v>February</c:v>
                </c:pt>
              </c:strCache>
            </c:strRef>
          </c:cat>
          <c:val>
            <c:numRef>
              <c:f>SMBD!$Q$31:$W$31</c:f>
              <c:numCache>
                <c:formatCode>General</c:formatCode>
                <c:ptCount val="7"/>
                <c:pt idx="0">
                  <c:v>87</c:v>
                </c:pt>
                <c:pt idx="1">
                  <c:v>112</c:v>
                </c:pt>
                <c:pt idx="2">
                  <c:v>138</c:v>
                </c:pt>
                <c:pt idx="3">
                  <c:v>137</c:v>
                </c:pt>
                <c:pt idx="4">
                  <c:v>137</c:v>
                </c:pt>
                <c:pt idx="5">
                  <c:v>144</c:v>
                </c:pt>
                <c:pt idx="6">
                  <c:v>77</c:v>
                </c:pt>
              </c:numCache>
            </c:numRef>
          </c:val>
          <c:smooth val="0"/>
        </c:ser>
        <c:ser>
          <c:idx val="1"/>
          <c:order val="1"/>
          <c:tx>
            <c:strRef>
              <c:f>SMBD!$B$32</c:f>
              <c:strCache>
                <c:ptCount val="1"/>
                <c:pt idx="0">
                  <c:v>P1/P2 Defects</c:v>
                </c:pt>
              </c:strCache>
            </c:strRef>
          </c:tx>
          <c:marker>
            <c:symbol val="none"/>
          </c:marker>
          <c:cat>
            <c:strRef>
              <c:f>SMBD!$Q$30:$W$30</c:f>
              <c:strCache>
                <c:ptCount val="7"/>
                <c:pt idx="0">
                  <c:v>August</c:v>
                </c:pt>
                <c:pt idx="1">
                  <c:v>September</c:v>
                </c:pt>
                <c:pt idx="2">
                  <c:v>October</c:v>
                </c:pt>
                <c:pt idx="3">
                  <c:v>November</c:v>
                </c:pt>
                <c:pt idx="4">
                  <c:v>December</c:v>
                </c:pt>
                <c:pt idx="5">
                  <c:v>January</c:v>
                </c:pt>
                <c:pt idx="6">
                  <c:v>February</c:v>
                </c:pt>
              </c:strCache>
            </c:strRef>
          </c:cat>
          <c:val>
            <c:numRef>
              <c:f>SMBD!$Q$32:$W$32</c:f>
              <c:numCache>
                <c:formatCode>General</c:formatCode>
                <c:ptCount val="7"/>
                <c:pt idx="0">
                  <c:v>13</c:v>
                </c:pt>
                <c:pt idx="1">
                  <c:v>15</c:v>
                </c:pt>
                <c:pt idx="2">
                  <c:v>20</c:v>
                </c:pt>
                <c:pt idx="3">
                  <c:v>18</c:v>
                </c:pt>
                <c:pt idx="4">
                  <c:v>20</c:v>
                </c:pt>
                <c:pt idx="5">
                  <c:v>19</c:v>
                </c:pt>
                <c:pt idx="6">
                  <c:v>9</c:v>
                </c:pt>
              </c:numCache>
            </c:numRef>
          </c:val>
          <c:smooth val="0"/>
        </c:ser>
        <c:dLbls>
          <c:showLegendKey val="0"/>
          <c:showVal val="0"/>
          <c:showCatName val="0"/>
          <c:showSerName val="0"/>
          <c:showPercent val="0"/>
          <c:showBubbleSize val="0"/>
        </c:dLbls>
        <c:marker val="1"/>
        <c:smooth val="0"/>
        <c:axId val="519149056"/>
        <c:axId val="519150592"/>
      </c:lineChart>
      <c:catAx>
        <c:axId val="519149056"/>
        <c:scaling>
          <c:orientation val="minMax"/>
        </c:scaling>
        <c:delete val="0"/>
        <c:axPos val="b"/>
        <c:majorTickMark val="none"/>
        <c:minorTickMark val="none"/>
        <c:tickLblPos val="nextTo"/>
        <c:crossAx val="519150592"/>
        <c:crosses val="autoZero"/>
        <c:auto val="1"/>
        <c:lblAlgn val="ctr"/>
        <c:lblOffset val="100"/>
        <c:noMultiLvlLbl val="0"/>
      </c:catAx>
      <c:valAx>
        <c:axId val="519150592"/>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layout/>
          <c:overlay val="0"/>
        </c:title>
        <c:numFmt formatCode="General" sourceLinked="1"/>
        <c:majorTickMark val="none"/>
        <c:minorTickMark val="none"/>
        <c:tickLblPos val="nextTo"/>
        <c:crossAx val="519149056"/>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Open AAP (Model Builder) Defects</a:t>
            </a:r>
          </a:p>
        </c:rich>
      </c:tx>
      <c:layout/>
      <c:overlay val="0"/>
    </c:title>
    <c:autoTitleDeleted val="0"/>
    <c:plotArea>
      <c:layout/>
      <c:lineChart>
        <c:grouping val="standard"/>
        <c:varyColors val="0"/>
        <c:ser>
          <c:idx val="0"/>
          <c:order val="0"/>
          <c:tx>
            <c:strRef>
              <c:f>AAP!$B$31</c:f>
              <c:strCache>
                <c:ptCount val="1"/>
                <c:pt idx="0">
                  <c:v>All Defects</c:v>
                </c:pt>
              </c:strCache>
            </c:strRef>
          </c:tx>
          <c:marker>
            <c:symbol val="none"/>
          </c:marker>
          <c:cat>
            <c:strRef>
              <c:f>AAP!$N$30:$T$30</c:f>
              <c:strCache>
                <c:ptCount val="7"/>
                <c:pt idx="0">
                  <c:v>August</c:v>
                </c:pt>
                <c:pt idx="1">
                  <c:v>September</c:v>
                </c:pt>
                <c:pt idx="2">
                  <c:v>October</c:v>
                </c:pt>
                <c:pt idx="3">
                  <c:v>November</c:v>
                </c:pt>
                <c:pt idx="4">
                  <c:v>December</c:v>
                </c:pt>
                <c:pt idx="5">
                  <c:v>January</c:v>
                </c:pt>
                <c:pt idx="6">
                  <c:v>February</c:v>
                </c:pt>
              </c:strCache>
            </c:strRef>
          </c:cat>
          <c:val>
            <c:numRef>
              <c:f>AAP!$N$31:$T$31</c:f>
              <c:numCache>
                <c:formatCode>General</c:formatCode>
                <c:ptCount val="7"/>
                <c:pt idx="0">
                  <c:v>21</c:v>
                </c:pt>
                <c:pt idx="1">
                  <c:v>62</c:v>
                </c:pt>
                <c:pt idx="2">
                  <c:v>47</c:v>
                </c:pt>
                <c:pt idx="3">
                  <c:v>33</c:v>
                </c:pt>
                <c:pt idx="4">
                  <c:v>8</c:v>
                </c:pt>
                <c:pt idx="5">
                  <c:v>58</c:v>
                </c:pt>
                <c:pt idx="6">
                  <c:v>53</c:v>
                </c:pt>
              </c:numCache>
            </c:numRef>
          </c:val>
          <c:smooth val="0"/>
        </c:ser>
        <c:ser>
          <c:idx val="1"/>
          <c:order val="1"/>
          <c:tx>
            <c:strRef>
              <c:f>AAP!$B$32</c:f>
              <c:strCache>
                <c:ptCount val="1"/>
                <c:pt idx="0">
                  <c:v>P1/P2 Defects</c:v>
                </c:pt>
              </c:strCache>
            </c:strRef>
          </c:tx>
          <c:marker>
            <c:symbol val="none"/>
          </c:marker>
          <c:cat>
            <c:strRef>
              <c:f>AAP!$N$30:$T$30</c:f>
              <c:strCache>
                <c:ptCount val="7"/>
                <c:pt idx="0">
                  <c:v>August</c:v>
                </c:pt>
                <c:pt idx="1">
                  <c:v>September</c:v>
                </c:pt>
                <c:pt idx="2">
                  <c:v>October</c:v>
                </c:pt>
                <c:pt idx="3">
                  <c:v>November</c:v>
                </c:pt>
                <c:pt idx="4">
                  <c:v>December</c:v>
                </c:pt>
                <c:pt idx="5">
                  <c:v>January</c:v>
                </c:pt>
                <c:pt idx="6">
                  <c:v>February</c:v>
                </c:pt>
              </c:strCache>
            </c:strRef>
          </c:cat>
          <c:val>
            <c:numRef>
              <c:f>AAP!$N$32:$T$32</c:f>
              <c:numCache>
                <c:formatCode>General</c:formatCode>
                <c:ptCount val="7"/>
                <c:pt idx="0">
                  <c:v>3</c:v>
                </c:pt>
                <c:pt idx="1">
                  <c:v>1</c:v>
                </c:pt>
                <c:pt idx="2">
                  <c:v>6</c:v>
                </c:pt>
                <c:pt idx="3">
                  <c:v>3</c:v>
                </c:pt>
                <c:pt idx="4">
                  <c:v>0</c:v>
                </c:pt>
                <c:pt idx="5">
                  <c:v>0</c:v>
                </c:pt>
                <c:pt idx="6">
                  <c:v>3</c:v>
                </c:pt>
              </c:numCache>
            </c:numRef>
          </c:val>
          <c:smooth val="0"/>
        </c:ser>
        <c:dLbls>
          <c:showLegendKey val="0"/>
          <c:showVal val="0"/>
          <c:showCatName val="0"/>
          <c:showSerName val="0"/>
          <c:showPercent val="0"/>
          <c:showBubbleSize val="0"/>
        </c:dLbls>
        <c:marker val="1"/>
        <c:smooth val="0"/>
        <c:axId val="519363200"/>
        <c:axId val="519364992"/>
      </c:lineChart>
      <c:catAx>
        <c:axId val="519363200"/>
        <c:scaling>
          <c:orientation val="minMax"/>
        </c:scaling>
        <c:delete val="0"/>
        <c:axPos val="b"/>
        <c:majorTickMark val="none"/>
        <c:minorTickMark val="none"/>
        <c:tickLblPos val="nextTo"/>
        <c:crossAx val="519364992"/>
        <c:crosses val="autoZero"/>
        <c:auto val="1"/>
        <c:lblAlgn val="ctr"/>
        <c:lblOffset val="100"/>
        <c:noMultiLvlLbl val="0"/>
      </c:catAx>
      <c:valAx>
        <c:axId val="519364992"/>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layout/>
          <c:overlay val="0"/>
        </c:title>
        <c:numFmt formatCode="General" sourceLinked="1"/>
        <c:majorTickMark val="none"/>
        <c:minorTickMark val="none"/>
        <c:tickLblPos val="nextTo"/>
        <c:crossAx val="519363200"/>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dirty="0">
                <a:effectLst/>
              </a:rPr>
              <a:t>SNA Platform - Test Cycles </a:t>
            </a:r>
            <a:r>
              <a:rPr lang="en-GB" sz="1800" b="1" i="0" baseline="0" dirty="0" smtClean="0">
                <a:effectLst/>
              </a:rPr>
              <a:t>– Dec - </a:t>
            </a:r>
            <a:r>
              <a:rPr lang="en-GB" sz="1800" b="1" i="0" baseline="0" dirty="0">
                <a:effectLst/>
              </a:rPr>
              <a:t>Feb 2020</a:t>
            </a:r>
            <a:endParaRPr lang="en-GB" dirty="0">
              <a:effectLst/>
            </a:endParaRPr>
          </a:p>
        </c:rich>
      </c:tx>
      <c:layout/>
      <c:overlay val="0"/>
    </c:title>
    <c:autoTitleDeleted val="0"/>
    <c:plotArea>
      <c:layout/>
      <c:barChart>
        <c:barDir val="col"/>
        <c:grouping val="stacked"/>
        <c:varyColors val="0"/>
        <c:ser>
          <c:idx val="0"/>
          <c:order val="0"/>
          <c:tx>
            <c:strRef>
              <c:f>'SNA Test Case Runs'!$B$1</c:f>
              <c:strCache>
                <c:ptCount val="1"/>
                <c:pt idx="0">
                  <c:v>Auto Tests</c:v>
                </c:pt>
              </c:strCache>
            </c:strRef>
          </c:tx>
          <c:invertIfNegative val="0"/>
          <c:cat>
            <c:strRef>
              <c:f>'SNA Test Case Runs'!$A$39:$A$50</c:f>
              <c:strCache>
                <c:ptCount val="12"/>
                <c:pt idx="0">
                  <c:v>Run 1873</c:v>
                </c:pt>
                <c:pt idx="1">
                  <c:v>Run 1877</c:v>
                </c:pt>
                <c:pt idx="2">
                  <c:v>Run 1882</c:v>
                </c:pt>
                <c:pt idx="3">
                  <c:v>Run 1898</c:v>
                </c:pt>
                <c:pt idx="4">
                  <c:v>Run 1902</c:v>
                </c:pt>
                <c:pt idx="5">
                  <c:v>Run 1911</c:v>
                </c:pt>
                <c:pt idx="6">
                  <c:v>Run 1942</c:v>
                </c:pt>
                <c:pt idx="7">
                  <c:v>Run 1949</c:v>
                </c:pt>
                <c:pt idx="8">
                  <c:v>Run 1953</c:v>
                </c:pt>
                <c:pt idx="9">
                  <c:v>Run 1970</c:v>
                </c:pt>
                <c:pt idx="10">
                  <c:v>Run 1976</c:v>
                </c:pt>
                <c:pt idx="11">
                  <c:v>Run 1983</c:v>
                </c:pt>
              </c:strCache>
            </c:strRef>
          </c:cat>
          <c:val>
            <c:numRef>
              <c:f>'SNA Test Case Runs'!$B$39:$B$50</c:f>
              <c:numCache>
                <c:formatCode>General</c:formatCode>
                <c:ptCount val="12"/>
                <c:pt idx="0">
                  <c:v>536</c:v>
                </c:pt>
                <c:pt idx="1">
                  <c:v>536</c:v>
                </c:pt>
                <c:pt idx="2">
                  <c:v>536</c:v>
                </c:pt>
                <c:pt idx="3">
                  <c:v>548</c:v>
                </c:pt>
                <c:pt idx="4">
                  <c:v>552</c:v>
                </c:pt>
                <c:pt idx="5">
                  <c:v>568</c:v>
                </c:pt>
                <c:pt idx="6">
                  <c:v>572</c:v>
                </c:pt>
                <c:pt idx="7">
                  <c:v>572</c:v>
                </c:pt>
                <c:pt idx="8">
                  <c:v>572</c:v>
                </c:pt>
                <c:pt idx="9">
                  <c:v>590</c:v>
                </c:pt>
                <c:pt idx="10">
                  <c:v>590</c:v>
                </c:pt>
                <c:pt idx="11">
                  <c:v>590</c:v>
                </c:pt>
              </c:numCache>
            </c:numRef>
          </c:val>
        </c:ser>
        <c:dLbls>
          <c:showLegendKey val="0"/>
          <c:showVal val="0"/>
          <c:showCatName val="0"/>
          <c:showSerName val="0"/>
          <c:showPercent val="0"/>
          <c:showBubbleSize val="0"/>
        </c:dLbls>
        <c:gapWidth val="95"/>
        <c:overlap val="100"/>
        <c:axId val="517371776"/>
        <c:axId val="517373312"/>
      </c:barChart>
      <c:catAx>
        <c:axId val="517371776"/>
        <c:scaling>
          <c:orientation val="minMax"/>
        </c:scaling>
        <c:delete val="0"/>
        <c:axPos val="b"/>
        <c:majorTickMark val="none"/>
        <c:minorTickMark val="none"/>
        <c:tickLblPos val="nextTo"/>
        <c:crossAx val="517373312"/>
        <c:crosses val="autoZero"/>
        <c:auto val="1"/>
        <c:lblAlgn val="ctr"/>
        <c:lblOffset val="100"/>
        <c:noMultiLvlLbl val="0"/>
      </c:catAx>
      <c:valAx>
        <c:axId val="517373312"/>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700" b="1" i="0" u="none" strike="noStrike" kern="1200" baseline="0">
                    <a:solidFill>
                      <a:sysClr val="windowText" lastClr="000000"/>
                    </a:solidFill>
                    <a:latin typeface="+mn-lt"/>
                    <a:ea typeface="+mn-ea"/>
                    <a:cs typeface="+mn-cs"/>
                  </a:defRPr>
                </a:pPr>
                <a:r>
                  <a:rPr lang="en-GB" sz="1200" b="1" i="0" baseline="0">
                    <a:effectLst/>
                  </a:rPr>
                  <a:t>Numbers of Test Cases</a:t>
                </a:r>
                <a:endParaRPr lang="en-GB" sz="700">
                  <a:effectLst/>
                </a:endParaRPr>
              </a:p>
              <a:p>
                <a:pPr marL="0" marR="0" indent="0" algn="ctr" defTabSz="914400" rtl="0" eaLnBrk="1" fontAlgn="auto" latinLnBrk="0" hangingPunct="1">
                  <a:lnSpc>
                    <a:spcPct val="100000"/>
                  </a:lnSpc>
                  <a:spcBef>
                    <a:spcPts val="0"/>
                  </a:spcBef>
                  <a:spcAft>
                    <a:spcPts val="0"/>
                  </a:spcAft>
                  <a:buClrTx/>
                  <a:buSzTx/>
                  <a:buFontTx/>
                  <a:buNone/>
                  <a:tabLst/>
                  <a:defRPr sz="700" b="1" i="0" u="none" strike="noStrike" kern="1200" baseline="0">
                    <a:solidFill>
                      <a:sysClr val="windowText" lastClr="000000"/>
                    </a:solidFill>
                    <a:latin typeface="+mn-lt"/>
                    <a:ea typeface="+mn-ea"/>
                    <a:cs typeface="+mn-cs"/>
                  </a:defRPr>
                </a:pPr>
                <a:endParaRPr lang="en-GB" sz="700"/>
              </a:p>
            </c:rich>
          </c:tx>
          <c:layout/>
          <c:overlay val="0"/>
        </c:title>
        <c:numFmt formatCode="General" sourceLinked="1"/>
        <c:majorTickMark val="none"/>
        <c:minorTickMark val="none"/>
        <c:tickLblPos val="nextTo"/>
        <c:crossAx val="517371776"/>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EIM</a:t>
            </a:r>
            <a:r>
              <a:rPr lang="en-GB" baseline="0"/>
              <a:t> Platform </a:t>
            </a:r>
            <a:r>
              <a:rPr lang="en-GB"/>
              <a:t>Test Automation Growth - Cumulative Totals </a:t>
            </a:r>
          </a:p>
        </c:rich>
      </c:tx>
      <c:layout/>
      <c:overlay val="0"/>
    </c:title>
    <c:autoTitleDeleted val="0"/>
    <c:plotArea>
      <c:layout/>
      <c:barChart>
        <c:barDir val="col"/>
        <c:grouping val="clustered"/>
        <c:varyColors val="0"/>
        <c:ser>
          <c:idx val="0"/>
          <c:order val="0"/>
          <c:tx>
            <c:strRef>
              <c:f>'QA Growth Graph (PLAT)'!$F$31</c:f>
              <c:strCache>
                <c:ptCount val="1"/>
                <c:pt idx="0">
                  <c:v>Total no. of Test Cases</c:v>
                </c:pt>
              </c:strCache>
            </c:strRef>
          </c:tx>
          <c:invertIfNegative val="0"/>
          <c:cat>
            <c:numRef>
              <c:f>'QA Growth Graph (PLAT)'!$G$32:$G$47</c:f>
              <c:numCache>
                <c:formatCode>General</c:formatCode>
                <c:ptCount val="16"/>
                <c:pt idx="0">
                  <c:v>2017</c:v>
                </c:pt>
                <c:pt idx="1">
                  <c:v>2018</c:v>
                </c:pt>
                <c:pt idx="2" formatCode="mmm\-yy">
                  <c:v>43466</c:v>
                </c:pt>
                <c:pt idx="3" formatCode="mmm\-yy">
                  <c:v>43497</c:v>
                </c:pt>
                <c:pt idx="4" formatCode="mmm\-yy">
                  <c:v>43525</c:v>
                </c:pt>
                <c:pt idx="5" formatCode="mmm\-yy">
                  <c:v>43556</c:v>
                </c:pt>
                <c:pt idx="6" formatCode="mmm\-yy">
                  <c:v>43586</c:v>
                </c:pt>
                <c:pt idx="7" formatCode="mmm\-yy">
                  <c:v>43617</c:v>
                </c:pt>
                <c:pt idx="8" formatCode="mmm\-yy">
                  <c:v>43647</c:v>
                </c:pt>
                <c:pt idx="9" formatCode="mmm\-yy">
                  <c:v>43678</c:v>
                </c:pt>
                <c:pt idx="10" formatCode="mmm\-yy">
                  <c:v>43709</c:v>
                </c:pt>
                <c:pt idx="11" formatCode="mmm\-yy">
                  <c:v>43739</c:v>
                </c:pt>
                <c:pt idx="12" formatCode="mmm\-yy">
                  <c:v>43770</c:v>
                </c:pt>
                <c:pt idx="13" formatCode="mmm\-yy">
                  <c:v>43800</c:v>
                </c:pt>
                <c:pt idx="14" formatCode="mmm\-yy">
                  <c:v>43831</c:v>
                </c:pt>
                <c:pt idx="15" formatCode="mmm\-yy">
                  <c:v>43862</c:v>
                </c:pt>
              </c:numCache>
            </c:numRef>
          </c:cat>
          <c:val>
            <c:numRef>
              <c:f>'QA Growth Graph (PLAT)'!$H$32:$H$47</c:f>
              <c:numCache>
                <c:formatCode>General</c:formatCode>
                <c:ptCount val="16"/>
                <c:pt idx="0">
                  <c:v>40</c:v>
                </c:pt>
                <c:pt idx="1">
                  <c:v>266</c:v>
                </c:pt>
                <c:pt idx="2">
                  <c:v>291</c:v>
                </c:pt>
                <c:pt idx="3">
                  <c:v>299</c:v>
                </c:pt>
                <c:pt idx="4">
                  <c:v>341</c:v>
                </c:pt>
                <c:pt idx="5">
                  <c:v>341</c:v>
                </c:pt>
                <c:pt idx="6">
                  <c:v>341</c:v>
                </c:pt>
                <c:pt idx="7">
                  <c:v>341</c:v>
                </c:pt>
                <c:pt idx="8">
                  <c:v>345</c:v>
                </c:pt>
                <c:pt idx="9">
                  <c:v>345</c:v>
                </c:pt>
                <c:pt idx="10">
                  <c:v>345</c:v>
                </c:pt>
                <c:pt idx="11">
                  <c:v>345</c:v>
                </c:pt>
                <c:pt idx="12">
                  <c:v>356</c:v>
                </c:pt>
                <c:pt idx="13">
                  <c:v>356</c:v>
                </c:pt>
                <c:pt idx="14">
                  <c:v>363</c:v>
                </c:pt>
                <c:pt idx="15">
                  <c:v>369</c:v>
                </c:pt>
              </c:numCache>
            </c:numRef>
          </c:val>
        </c:ser>
        <c:dLbls>
          <c:showLegendKey val="0"/>
          <c:showVal val="0"/>
          <c:showCatName val="0"/>
          <c:showSerName val="0"/>
          <c:showPercent val="0"/>
          <c:showBubbleSize val="0"/>
        </c:dLbls>
        <c:gapWidth val="150"/>
        <c:axId val="520290688"/>
        <c:axId val="520292224"/>
      </c:barChart>
      <c:catAx>
        <c:axId val="520290688"/>
        <c:scaling>
          <c:orientation val="minMax"/>
        </c:scaling>
        <c:delete val="0"/>
        <c:axPos val="b"/>
        <c:numFmt formatCode="General" sourceLinked="1"/>
        <c:majorTickMark val="none"/>
        <c:minorTickMark val="none"/>
        <c:tickLblPos val="nextTo"/>
        <c:crossAx val="520292224"/>
        <c:crosses val="autoZero"/>
        <c:auto val="1"/>
        <c:lblAlgn val="ctr"/>
        <c:lblOffset val="100"/>
        <c:noMultiLvlLbl val="0"/>
      </c:catAx>
      <c:valAx>
        <c:axId val="520292224"/>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520290688"/>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WLM</a:t>
            </a:r>
            <a:r>
              <a:rPr lang="en-GB" baseline="0"/>
              <a:t> Platform </a:t>
            </a:r>
            <a:r>
              <a:rPr lang="en-GB"/>
              <a:t>Test Automation Growth - Cumulative Totals </a:t>
            </a:r>
          </a:p>
        </c:rich>
      </c:tx>
      <c:layout/>
      <c:overlay val="0"/>
    </c:title>
    <c:autoTitleDeleted val="0"/>
    <c:plotArea>
      <c:layout/>
      <c:barChart>
        <c:barDir val="col"/>
        <c:grouping val="clustered"/>
        <c:varyColors val="0"/>
        <c:ser>
          <c:idx val="0"/>
          <c:order val="0"/>
          <c:tx>
            <c:strRef>
              <c:f>'QA Growth Graph (PLAT)'!$B$31</c:f>
              <c:strCache>
                <c:ptCount val="1"/>
                <c:pt idx="0">
                  <c:v>Total no. of Test Cases</c:v>
                </c:pt>
              </c:strCache>
            </c:strRef>
          </c:tx>
          <c:invertIfNegative val="0"/>
          <c:cat>
            <c:numRef>
              <c:f>'QA Growth Graph (PLAT)'!$C$32:$C$47</c:f>
              <c:numCache>
                <c:formatCode>General</c:formatCode>
                <c:ptCount val="16"/>
                <c:pt idx="0">
                  <c:v>2017</c:v>
                </c:pt>
                <c:pt idx="1">
                  <c:v>2018</c:v>
                </c:pt>
                <c:pt idx="2" formatCode="mmm\-yy">
                  <c:v>43466</c:v>
                </c:pt>
                <c:pt idx="3" formatCode="mmm\-yy">
                  <c:v>43497</c:v>
                </c:pt>
                <c:pt idx="4" formatCode="mmm\-yy">
                  <c:v>43525</c:v>
                </c:pt>
                <c:pt idx="5" formatCode="mmm\-yy">
                  <c:v>43556</c:v>
                </c:pt>
                <c:pt idx="6" formatCode="mmm\-yy">
                  <c:v>43586</c:v>
                </c:pt>
                <c:pt idx="7" formatCode="mmm\-yy">
                  <c:v>43617</c:v>
                </c:pt>
                <c:pt idx="8" formatCode="mmm\-yy">
                  <c:v>43647</c:v>
                </c:pt>
                <c:pt idx="9" formatCode="mmm\-yy">
                  <c:v>43678</c:v>
                </c:pt>
                <c:pt idx="10" formatCode="mmm\-yy">
                  <c:v>43709</c:v>
                </c:pt>
                <c:pt idx="11" formatCode="mmm\-yy">
                  <c:v>43739</c:v>
                </c:pt>
                <c:pt idx="12" formatCode="mmm\-yy">
                  <c:v>43770</c:v>
                </c:pt>
                <c:pt idx="13" formatCode="mmm\-yy">
                  <c:v>43800</c:v>
                </c:pt>
                <c:pt idx="14" formatCode="mmm\-yy">
                  <c:v>43831</c:v>
                </c:pt>
                <c:pt idx="15" formatCode="mmm\-yy">
                  <c:v>43862</c:v>
                </c:pt>
              </c:numCache>
            </c:numRef>
          </c:cat>
          <c:val>
            <c:numRef>
              <c:f>'QA Growth Graph (PLAT)'!$D$32:$D$47</c:f>
              <c:numCache>
                <c:formatCode>General</c:formatCode>
                <c:ptCount val="16"/>
                <c:pt idx="0">
                  <c:v>142</c:v>
                </c:pt>
                <c:pt idx="1">
                  <c:v>396</c:v>
                </c:pt>
                <c:pt idx="2">
                  <c:v>416</c:v>
                </c:pt>
                <c:pt idx="3">
                  <c:v>429</c:v>
                </c:pt>
                <c:pt idx="4">
                  <c:v>444</c:v>
                </c:pt>
                <c:pt idx="5">
                  <c:v>468</c:v>
                </c:pt>
                <c:pt idx="6">
                  <c:v>472</c:v>
                </c:pt>
                <c:pt idx="7">
                  <c:v>472</c:v>
                </c:pt>
                <c:pt idx="8">
                  <c:v>475</c:v>
                </c:pt>
                <c:pt idx="9">
                  <c:v>475</c:v>
                </c:pt>
                <c:pt idx="10">
                  <c:v>482</c:v>
                </c:pt>
                <c:pt idx="11">
                  <c:v>693</c:v>
                </c:pt>
                <c:pt idx="12">
                  <c:v>693</c:v>
                </c:pt>
                <c:pt idx="13">
                  <c:v>704</c:v>
                </c:pt>
                <c:pt idx="14">
                  <c:v>704</c:v>
                </c:pt>
                <c:pt idx="15">
                  <c:v>715</c:v>
                </c:pt>
              </c:numCache>
            </c:numRef>
          </c:val>
        </c:ser>
        <c:dLbls>
          <c:showLegendKey val="0"/>
          <c:showVal val="0"/>
          <c:showCatName val="0"/>
          <c:showSerName val="0"/>
          <c:showPercent val="0"/>
          <c:showBubbleSize val="0"/>
        </c:dLbls>
        <c:gapWidth val="150"/>
        <c:axId val="520371200"/>
        <c:axId val="520405760"/>
      </c:barChart>
      <c:catAx>
        <c:axId val="520371200"/>
        <c:scaling>
          <c:orientation val="minMax"/>
        </c:scaling>
        <c:delete val="0"/>
        <c:axPos val="b"/>
        <c:numFmt formatCode="General" sourceLinked="1"/>
        <c:majorTickMark val="none"/>
        <c:minorTickMark val="none"/>
        <c:tickLblPos val="nextTo"/>
        <c:crossAx val="520405760"/>
        <c:crosses val="autoZero"/>
        <c:auto val="1"/>
        <c:lblAlgn val="ctr"/>
        <c:lblOffset val="100"/>
        <c:noMultiLvlLbl val="0"/>
      </c:catAx>
      <c:valAx>
        <c:axId val="520405760"/>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520371200"/>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APPSDEV Test Automation Growth - Cumulative Totals </a:t>
            </a:r>
          </a:p>
        </c:rich>
      </c:tx>
      <c:layout/>
      <c:overlay val="0"/>
    </c:title>
    <c:autoTitleDeleted val="0"/>
    <c:plotArea>
      <c:layout/>
      <c:barChart>
        <c:barDir val="col"/>
        <c:grouping val="clustered"/>
        <c:varyColors val="0"/>
        <c:ser>
          <c:idx val="0"/>
          <c:order val="0"/>
          <c:tx>
            <c:strRef>
              <c:f>'QA Growth Graph (APPS)'!$B$35</c:f>
              <c:strCache>
                <c:ptCount val="1"/>
                <c:pt idx="0">
                  <c:v>Total no. of Test Cases</c:v>
                </c:pt>
              </c:strCache>
            </c:strRef>
          </c:tx>
          <c:invertIfNegative val="0"/>
          <c:cat>
            <c:numRef>
              <c:f>'QA Growth Graph (APPS)'!$C$36:$C$51</c:f>
              <c:numCache>
                <c:formatCode>General</c:formatCode>
                <c:ptCount val="16"/>
                <c:pt idx="0">
                  <c:v>2017</c:v>
                </c:pt>
                <c:pt idx="1">
                  <c:v>2018</c:v>
                </c:pt>
                <c:pt idx="2" formatCode="mmm\-yy">
                  <c:v>43466</c:v>
                </c:pt>
                <c:pt idx="3" formatCode="mmm\-yy">
                  <c:v>43497</c:v>
                </c:pt>
                <c:pt idx="4" formatCode="mmm\-yy">
                  <c:v>43525</c:v>
                </c:pt>
                <c:pt idx="5" formatCode="mmm\-yy">
                  <c:v>43556</c:v>
                </c:pt>
                <c:pt idx="6" formatCode="mmm\-yy">
                  <c:v>43586</c:v>
                </c:pt>
                <c:pt idx="7" formatCode="mmm\-yy">
                  <c:v>43617</c:v>
                </c:pt>
                <c:pt idx="8" formatCode="mmm\-yy">
                  <c:v>43647</c:v>
                </c:pt>
                <c:pt idx="9" formatCode="mmm\-yy">
                  <c:v>43678</c:v>
                </c:pt>
                <c:pt idx="10" formatCode="mmm\-yy">
                  <c:v>43709</c:v>
                </c:pt>
                <c:pt idx="11" formatCode="mmm\-yy">
                  <c:v>43739</c:v>
                </c:pt>
                <c:pt idx="12" formatCode="mmm\-yy">
                  <c:v>43770</c:v>
                </c:pt>
                <c:pt idx="13" formatCode="mmm\-yy">
                  <c:v>43800</c:v>
                </c:pt>
                <c:pt idx="14" formatCode="mmm\-yy">
                  <c:v>43831</c:v>
                </c:pt>
                <c:pt idx="15" formatCode="mmm\-yy">
                  <c:v>43862</c:v>
                </c:pt>
              </c:numCache>
            </c:numRef>
          </c:cat>
          <c:val>
            <c:numRef>
              <c:f>'QA Growth Graph (APPS)'!$D$36:$D$51</c:f>
              <c:numCache>
                <c:formatCode>General</c:formatCode>
                <c:ptCount val="16"/>
                <c:pt idx="0">
                  <c:v>90</c:v>
                </c:pt>
                <c:pt idx="1">
                  <c:v>515</c:v>
                </c:pt>
                <c:pt idx="2">
                  <c:v>515</c:v>
                </c:pt>
                <c:pt idx="3">
                  <c:v>527</c:v>
                </c:pt>
                <c:pt idx="4">
                  <c:v>548</c:v>
                </c:pt>
                <c:pt idx="5">
                  <c:v>548</c:v>
                </c:pt>
                <c:pt idx="6">
                  <c:v>548</c:v>
                </c:pt>
                <c:pt idx="7">
                  <c:v>548</c:v>
                </c:pt>
                <c:pt idx="8">
                  <c:v>549</c:v>
                </c:pt>
                <c:pt idx="9">
                  <c:v>590</c:v>
                </c:pt>
                <c:pt idx="10">
                  <c:v>611</c:v>
                </c:pt>
                <c:pt idx="11">
                  <c:v>611</c:v>
                </c:pt>
                <c:pt idx="12">
                  <c:v>611</c:v>
                </c:pt>
                <c:pt idx="13">
                  <c:v>611</c:v>
                </c:pt>
                <c:pt idx="14">
                  <c:v>614</c:v>
                </c:pt>
                <c:pt idx="15">
                  <c:v>431</c:v>
                </c:pt>
              </c:numCache>
            </c:numRef>
          </c:val>
        </c:ser>
        <c:dLbls>
          <c:showLegendKey val="0"/>
          <c:showVal val="0"/>
          <c:showCatName val="0"/>
          <c:showSerName val="0"/>
          <c:showPercent val="0"/>
          <c:showBubbleSize val="0"/>
        </c:dLbls>
        <c:gapWidth val="150"/>
        <c:axId val="520885760"/>
        <c:axId val="520887296"/>
      </c:barChart>
      <c:catAx>
        <c:axId val="520885760"/>
        <c:scaling>
          <c:orientation val="minMax"/>
        </c:scaling>
        <c:delete val="0"/>
        <c:axPos val="b"/>
        <c:numFmt formatCode="General" sourceLinked="1"/>
        <c:majorTickMark val="none"/>
        <c:minorTickMark val="none"/>
        <c:tickLblPos val="nextTo"/>
        <c:crossAx val="520887296"/>
        <c:crosses val="autoZero"/>
        <c:auto val="1"/>
        <c:lblAlgn val="ctr"/>
        <c:lblOffset val="100"/>
        <c:noMultiLvlLbl val="0"/>
      </c:catAx>
      <c:valAx>
        <c:axId val="520887296"/>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520885760"/>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SMBD + RDTE Test Automation Growth - Cumulative Totals </a:t>
            </a:r>
          </a:p>
        </c:rich>
      </c:tx>
      <c:layout>
        <c:manualLayout>
          <c:xMode val="edge"/>
          <c:yMode val="edge"/>
          <c:x val="0.24851399993962647"/>
          <c:y val="1.9370499380289133E-2"/>
        </c:manualLayout>
      </c:layout>
      <c:overlay val="0"/>
    </c:title>
    <c:autoTitleDeleted val="0"/>
    <c:plotArea>
      <c:layout/>
      <c:barChart>
        <c:barDir val="col"/>
        <c:grouping val="clustered"/>
        <c:varyColors val="0"/>
        <c:ser>
          <c:idx val="0"/>
          <c:order val="0"/>
          <c:tx>
            <c:strRef>
              <c:f>'QA Growth Graph (SMBD)'!$B$37</c:f>
              <c:strCache>
                <c:ptCount val="1"/>
                <c:pt idx="0">
                  <c:v>Total no. of Test Cases</c:v>
                </c:pt>
              </c:strCache>
            </c:strRef>
          </c:tx>
          <c:invertIfNegative val="0"/>
          <c:cat>
            <c:numRef>
              <c:f>'QA Growth Graph (SMBD)'!$C$38:$C$53</c:f>
              <c:numCache>
                <c:formatCode>General</c:formatCode>
                <c:ptCount val="16"/>
                <c:pt idx="0">
                  <c:v>2017</c:v>
                </c:pt>
                <c:pt idx="1">
                  <c:v>2018</c:v>
                </c:pt>
                <c:pt idx="2" formatCode="mmm\-yy">
                  <c:v>43466</c:v>
                </c:pt>
                <c:pt idx="3" formatCode="mmm\-yy">
                  <c:v>43497</c:v>
                </c:pt>
                <c:pt idx="4" formatCode="mmm\-yy">
                  <c:v>43525</c:v>
                </c:pt>
                <c:pt idx="5" formatCode="mmm\-yy">
                  <c:v>43556</c:v>
                </c:pt>
                <c:pt idx="6" formatCode="mmm\-yy">
                  <c:v>43586</c:v>
                </c:pt>
                <c:pt idx="7" formatCode="mmm\-yy">
                  <c:v>43617</c:v>
                </c:pt>
                <c:pt idx="8" formatCode="mmm\-yy">
                  <c:v>43647</c:v>
                </c:pt>
                <c:pt idx="9" formatCode="mmm\-yy">
                  <c:v>43678</c:v>
                </c:pt>
                <c:pt idx="10" formatCode="mmm\-yy">
                  <c:v>43709</c:v>
                </c:pt>
                <c:pt idx="11" formatCode="mmm\-yy">
                  <c:v>43739</c:v>
                </c:pt>
                <c:pt idx="12" formatCode="mmm\-yy">
                  <c:v>43770</c:v>
                </c:pt>
                <c:pt idx="13" formatCode="mmm\-yy">
                  <c:v>43800</c:v>
                </c:pt>
                <c:pt idx="14" formatCode="mmm\-yy">
                  <c:v>43831</c:v>
                </c:pt>
                <c:pt idx="15" formatCode="mmm\-yy">
                  <c:v>43862</c:v>
                </c:pt>
              </c:numCache>
            </c:numRef>
          </c:cat>
          <c:val>
            <c:numRef>
              <c:f>'QA Growth Graph (SMBD)'!$D$38:$D$53</c:f>
              <c:numCache>
                <c:formatCode>General</c:formatCode>
                <c:ptCount val="16"/>
                <c:pt idx="0">
                  <c:v>148</c:v>
                </c:pt>
                <c:pt idx="1">
                  <c:v>342</c:v>
                </c:pt>
                <c:pt idx="2">
                  <c:v>384</c:v>
                </c:pt>
                <c:pt idx="3">
                  <c:v>435</c:v>
                </c:pt>
                <c:pt idx="4">
                  <c:v>440</c:v>
                </c:pt>
                <c:pt idx="5">
                  <c:v>465</c:v>
                </c:pt>
                <c:pt idx="6">
                  <c:v>514</c:v>
                </c:pt>
                <c:pt idx="7">
                  <c:v>579</c:v>
                </c:pt>
                <c:pt idx="8">
                  <c:v>645</c:v>
                </c:pt>
                <c:pt idx="9">
                  <c:v>732</c:v>
                </c:pt>
                <c:pt idx="10">
                  <c:v>798</c:v>
                </c:pt>
                <c:pt idx="11">
                  <c:v>853</c:v>
                </c:pt>
                <c:pt idx="12">
                  <c:v>909</c:v>
                </c:pt>
                <c:pt idx="13">
                  <c:v>949</c:v>
                </c:pt>
                <c:pt idx="14">
                  <c:v>1030</c:v>
                </c:pt>
                <c:pt idx="15">
                  <c:v>1079</c:v>
                </c:pt>
              </c:numCache>
            </c:numRef>
          </c:val>
        </c:ser>
        <c:dLbls>
          <c:showLegendKey val="0"/>
          <c:showVal val="0"/>
          <c:showCatName val="0"/>
          <c:showSerName val="0"/>
          <c:showPercent val="0"/>
          <c:showBubbleSize val="0"/>
        </c:dLbls>
        <c:gapWidth val="150"/>
        <c:axId val="520977024"/>
        <c:axId val="520978816"/>
      </c:barChart>
      <c:catAx>
        <c:axId val="520977024"/>
        <c:scaling>
          <c:orientation val="minMax"/>
        </c:scaling>
        <c:delete val="0"/>
        <c:axPos val="b"/>
        <c:numFmt formatCode="General" sourceLinked="1"/>
        <c:majorTickMark val="none"/>
        <c:minorTickMark val="none"/>
        <c:tickLblPos val="nextTo"/>
        <c:crossAx val="520978816"/>
        <c:crosses val="autoZero"/>
        <c:auto val="1"/>
        <c:lblAlgn val="ctr"/>
        <c:lblOffset val="100"/>
        <c:noMultiLvlLbl val="0"/>
      </c:catAx>
      <c:valAx>
        <c:axId val="520978816"/>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520977024"/>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AAP (Model</a:t>
            </a:r>
            <a:r>
              <a:rPr lang="en-GB" baseline="0"/>
              <a:t> Builder) </a:t>
            </a:r>
            <a:r>
              <a:rPr lang="en-GB"/>
              <a:t>Test Automation Growth - Cumulative Totals </a:t>
            </a:r>
          </a:p>
        </c:rich>
      </c:tx>
      <c:layout>
        <c:manualLayout>
          <c:xMode val="edge"/>
          <c:yMode val="edge"/>
          <c:x val="0.21641712540675809"/>
          <c:y val="2.6169325988891261E-2"/>
        </c:manualLayout>
      </c:layout>
      <c:overlay val="0"/>
    </c:title>
    <c:autoTitleDeleted val="0"/>
    <c:plotArea>
      <c:layout/>
      <c:barChart>
        <c:barDir val="col"/>
        <c:grouping val="clustered"/>
        <c:varyColors val="0"/>
        <c:ser>
          <c:idx val="0"/>
          <c:order val="0"/>
          <c:tx>
            <c:strRef>
              <c:f>'QA Growth Graph (AAP)'!$B$21</c:f>
              <c:strCache>
                <c:ptCount val="1"/>
                <c:pt idx="0">
                  <c:v>Total no. of Test Cases</c:v>
                </c:pt>
              </c:strCache>
            </c:strRef>
          </c:tx>
          <c:invertIfNegative val="0"/>
          <c:cat>
            <c:numRef>
              <c:f>'QA Growth Graph (AAP)'!$C$22:$C$36</c:f>
              <c:numCache>
                <c:formatCode>mmm\-yy</c:formatCode>
                <c:ptCount val="15"/>
                <c:pt idx="0" formatCode="General">
                  <c:v>2018</c:v>
                </c:pt>
                <c:pt idx="1">
                  <c:v>43466</c:v>
                </c:pt>
                <c:pt idx="2">
                  <c:v>43497</c:v>
                </c:pt>
                <c:pt idx="3">
                  <c:v>43525</c:v>
                </c:pt>
                <c:pt idx="4">
                  <c:v>43556</c:v>
                </c:pt>
                <c:pt idx="5">
                  <c:v>43586</c:v>
                </c:pt>
                <c:pt idx="6">
                  <c:v>43617</c:v>
                </c:pt>
                <c:pt idx="7">
                  <c:v>43647</c:v>
                </c:pt>
                <c:pt idx="8">
                  <c:v>43678</c:v>
                </c:pt>
                <c:pt idx="9">
                  <c:v>43709</c:v>
                </c:pt>
                <c:pt idx="10">
                  <c:v>43739</c:v>
                </c:pt>
                <c:pt idx="11">
                  <c:v>43770</c:v>
                </c:pt>
                <c:pt idx="12">
                  <c:v>43800</c:v>
                </c:pt>
                <c:pt idx="13">
                  <c:v>43831</c:v>
                </c:pt>
                <c:pt idx="14">
                  <c:v>43862</c:v>
                </c:pt>
              </c:numCache>
            </c:numRef>
          </c:cat>
          <c:val>
            <c:numRef>
              <c:f>'QA Growth Graph (AAP)'!$D$22:$D$36</c:f>
              <c:numCache>
                <c:formatCode>General</c:formatCode>
                <c:ptCount val="15"/>
                <c:pt idx="0">
                  <c:v>26</c:v>
                </c:pt>
                <c:pt idx="1">
                  <c:v>30</c:v>
                </c:pt>
                <c:pt idx="2">
                  <c:v>39</c:v>
                </c:pt>
                <c:pt idx="3">
                  <c:v>45</c:v>
                </c:pt>
                <c:pt idx="4">
                  <c:v>49</c:v>
                </c:pt>
                <c:pt idx="5">
                  <c:v>52</c:v>
                </c:pt>
                <c:pt idx="6">
                  <c:v>52</c:v>
                </c:pt>
                <c:pt idx="7">
                  <c:v>53</c:v>
                </c:pt>
                <c:pt idx="8">
                  <c:v>53</c:v>
                </c:pt>
                <c:pt idx="9">
                  <c:v>53</c:v>
                </c:pt>
                <c:pt idx="10">
                  <c:v>56</c:v>
                </c:pt>
                <c:pt idx="11">
                  <c:v>58</c:v>
                </c:pt>
                <c:pt idx="12">
                  <c:v>61</c:v>
                </c:pt>
                <c:pt idx="13">
                  <c:v>69</c:v>
                </c:pt>
                <c:pt idx="14">
                  <c:v>81</c:v>
                </c:pt>
              </c:numCache>
            </c:numRef>
          </c:val>
        </c:ser>
        <c:dLbls>
          <c:showLegendKey val="0"/>
          <c:showVal val="0"/>
          <c:showCatName val="0"/>
          <c:showSerName val="0"/>
          <c:showPercent val="0"/>
          <c:showBubbleSize val="0"/>
        </c:dLbls>
        <c:gapWidth val="150"/>
        <c:axId val="521588736"/>
        <c:axId val="521590272"/>
      </c:barChart>
      <c:catAx>
        <c:axId val="521588736"/>
        <c:scaling>
          <c:orientation val="minMax"/>
        </c:scaling>
        <c:delete val="0"/>
        <c:axPos val="b"/>
        <c:numFmt formatCode="General" sourceLinked="1"/>
        <c:majorTickMark val="none"/>
        <c:minorTickMark val="none"/>
        <c:tickLblPos val="nextTo"/>
        <c:crossAx val="521590272"/>
        <c:crosses val="autoZero"/>
        <c:auto val="1"/>
        <c:lblAlgn val="ctr"/>
        <c:lblOffset val="100"/>
        <c:noMultiLvlLbl val="1"/>
      </c:catAx>
      <c:valAx>
        <c:axId val="521590272"/>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521588736"/>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SMUI </a:t>
            </a:r>
            <a:r>
              <a:rPr lang="en-GB" baseline="0"/>
              <a:t> </a:t>
            </a:r>
            <a:r>
              <a:rPr lang="en-GB"/>
              <a:t>Test Automation Growth - Cumulative Totals </a:t>
            </a:r>
          </a:p>
        </c:rich>
      </c:tx>
      <c:layout>
        <c:manualLayout>
          <c:xMode val="edge"/>
          <c:yMode val="edge"/>
          <c:x val="0.30933550893446904"/>
          <c:y val="1.937042966906781E-2"/>
        </c:manualLayout>
      </c:layout>
      <c:overlay val="0"/>
    </c:title>
    <c:autoTitleDeleted val="0"/>
    <c:plotArea>
      <c:layout/>
      <c:barChart>
        <c:barDir val="col"/>
        <c:grouping val="clustered"/>
        <c:varyColors val="0"/>
        <c:ser>
          <c:idx val="0"/>
          <c:order val="0"/>
          <c:tx>
            <c:strRef>
              <c:f>'QA Growth Graph (SM-UI)'!$B$17</c:f>
              <c:strCache>
                <c:ptCount val="1"/>
                <c:pt idx="0">
                  <c:v>Total no. of Test Cases</c:v>
                </c:pt>
              </c:strCache>
            </c:strRef>
          </c:tx>
          <c:invertIfNegative val="0"/>
          <c:cat>
            <c:numRef>
              <c:f>'QA Growth Graph (SM-UI)'!$C$17:$C$24</c:f>
              <c:numCache>
                <c:formatCode>mmm\-yy</c:formatCode>
                <c:ptCount val="8"/>
                <c:pt idx="0">
                  <c:v>43647</c:v>
                </c:pt>
                <c:pt idx="1">
                  <c:v>43678</c:v>
                </c:pt>
                <c:pt idx="2">
                  <c:v>43709</c:v>
                </c:pt>
                <c:pt idx="3">
                  <c:v>43739</c:v>
                </c:pt>
                <c:pt idx="4">
                  <c:v>43770</c:v>
                </c:pt>
                <c:pt idx="5">
                  <c:v>43800</c:v>
                </c:pt>
                <c:pt idx="6">
                  <c:v>43831</c:v>
                </c:pt>
                <c:pt idx="7">
                  <c:v>43862</c:v>
                </c:pt>
              </c:numCache>
            </c:numRef>
          </c:cat>
          <c:val>
            <c:numRef>
              <c:f>'QA Growth Graph (SM-UI)'!$D$17:$D$24</c:f>
              <c:numCache>
                <c:formatCode>General</c:formatCode>
                <c:ptCount val="8"/>
                <c:pt idx="0">
                  <c:v>0</c:v>
                </c:pt>
                <c:pt idx="1">
                  <c:v>74</c:v>
                </c:pt>
                <c:pt idx="2">
                  <c:v>102</c:v>
                </c:pt>
                <c:pt idx="3">
                  <c:v>127</c:v>
                </c:pt>
                <c:pt idx="4">
                  <c:v>152</c:v>
                </c:pt>
                <c:pt idx="5">
                  <c:v>172</c:v>
                </c:pt>
                <c:pt idx="6">
                  <c:v>176</c:v>
                </c:pt>
                <c:pt idx="7">
                  <c:v>195</c:v>
                </c:pt>
              </c:numCache>
            </c:numRef>
          </c:val>
        </c:ser>
        <c:dLbls>
          <c:showLegendKey val="0"/>
          <c:showVal val="0"/>
          <c:showCatName val="0"/>
          <c:showSerName val="0"/>
          <c:showPercent val="0"/>
          <c:showBubbleSize val="0"/>
        </c:dLbls>
        <c:gapWidth val="150"/>
        <c:axId val="521864320"/>
        <c:axId val="521865856"/>
      </c:barChart>
      <c:dateAx>
        <c:axId val="521864320"/>
        <c:scaling>
          <c:orientation val="minMax"/>
        </c:scaling>
        <c:delete val="0"/>
        <c:axPos val="b"/>
        <c:numFmt formatCode="mmm\-yy" sourceLinked="1"/>
        <c:majorTickMark val="none"/>
        <c:minorTickMark val="none"/>
        <c:tickLblPos val="nextTo"/>
        <c:crossAx val="521865856"/>
        <c:crosses val="autoZero"/>
        <c:auto val="1"/>
        <c:lblOffset val="100"/>
        <c:baseTimeUnit val="months"/>
      </c:dateAx>
      <c:valAx>
        <c:axId val="521865856"/>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521864320"/>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NR (EIM/APPS) QA Release Metrics</a:t>
            </a:r>
          </a:p>
        </c:rich>
      </c:tx>
      <c:layout/>
      <c:overlay val="0"/>
    </c:title>
    <c:autoTitleDeleted val="0"/>
    <c:plotArea>
      <c:layout/>
      <c:barChart>
        <c:barDir val="col"/>
        <c:grouping val="stacked"/>
        <c:varyColors val="0"/>
        <c:ser>
          <c:idx val="1"/>
          <c:order val="0"/>
          <c:tx>
            <c:strRef>
              <c:f>'Release Comparisons'!$D$22</c:f>
              <c:strCache>
                <c:ptCount val="1"/>
                <c:pt idx="0">
                  <c:v>Passed </c:v>
                </c:pt>
              </c:strCache>
            </c:strRef>
          </c:tx>
          <c:spPr>
            <a:solidFill>
              <a:schemeClr val="tx2"/>
            </a:solidFill>
          </c:spPr>
          <c:invertIfNegative val="0"/>
          <c:cat>
            <c:strRef>
              <c:f>'Release Comparisons'!$B$23:$B$28</c:f>
              <c:strCache>
                <c:ptCount val="6"/>
                <c:pt idx="0">
                  <c:v>EIM 7.4 / APPS 4.6</c:v>
                </c:pt>
                <c:pt idx="1">
                  <c:v>EIM 7.5 / APPS 4.7</c:v>
                </c:pt>
                <c:pt idx="2">
                  <c:v>EIM 7.6 / APPS 4.8</c:v>
                </c:pt>
                <c:pt idx="3">
                  <c:v>EIM 7.7 / APPS 4.9</c:v>
                </c:pt>
                <c:pt idx="4">
                  <c:v>V8.0 (EIM 8.0 / APPS 5.0)</c:v>
                </c:pt>
                <c:pt idx="5">
                  <c:v>NR V8.1</c:v>
                </c:pt>
              </c:strCache>
            </c:strRef>
          </c:cat>
          <c:val>
            <c:numRef>
              <c:f>'Release Comparisons'!$D$23:$D$28</c:f>
              <c:numCache>
                <c:formatCode>General</c:formatCode>
                <c:ptCount val="6"/>
                <c:pt idx="0">
                  <c:v>1296</c:v>
                </c:pt>
                <c:pt idx="1">
                  <c:v>1326</c:v>
                </c:pt>
                <c:pt idx="2">
                  <c:v>2058</c:v>
                </c:pt>
                <c:pt idx="3">
                  <c:v>2463</c:v>
                </c:pt>
                <c:pt idx="4">
                  <c:v>3928</c:v>
                </c:pt>
                <c:pt idx="5" formatCode="0">
                  <c:v>8390</c:v>
                </c:pt>
              </c:numCache>
            </c:numRef>
          </c:val>
        </c:ser>
        <c:ser>
          <c:idx val="2"/>
          <c:order val="1"/>
          <c:tx>
            <c:strRef>
              <c:f>'Release Comparisons'!$E$22</c:f>
              <c:strCache>
                <c:ptCount val="1"/>
                <c:pt idx="0">
                  <c:v>Failed/Blocked</c:v>
                </c:pt>
              </c:strCache>
            </c:strRef>
          </c:tx>
          <c:spPr>
            <a:solidFill>
              <a:srgbClr val="FF0000"/>
            </a:solidFill>
          </c:spPr>
          <c:invertIfNegative val="0"/>
          <c:cat>
            <c:strRef>
              <c:f>'Release Comparisons'!$B$23:$B$28</c:f>
              <c:strCache>
                <c:ptCount val="6"/>
                <c:pt idx="0">
                  <c:v>EIM 7.4 / APPS 4.6</c:v>
                </c:pt>
                <c:pt idx="1">
                  <c:v>EIM 7.5 / APPS 4.7</c:v>
                </c:pt>
                <c:pt idx="2">
                  <c:v>EIM 7.6 / APPS 4.8</c:v>
                </c:pt>
                <c:pt idx="3">
                  <c:v>EIM 7.7 / APPS 4.9</c:v>
                </c:pt>
                <c:pt idx="4">
                  <c:v>V8.0 (EIM 8.0 / APPS 5.0)</c:v>
                </c:pt>
                <c:pt idx="5">
                  <c:v>NR V8.1</c:v>
                </c:pt>
              </c:strCache>
            </c:strRef>
          </c:cat>
          <c:val>
            <c:numRef>
              <c:f>'Release Comparisons'!$E$23:$E$28</c:f>
              <c:numCache>
                <c:formatCode>General</c:formatCode>
                <c:ptCount val="6"/>
                <c:pt idx="0">
                  <c:v>115</c:v>
                </c:pt>
                <c:pt idx="1">
                  <c:v>74</c:v>
                </c:pt>
                <c:pt idx="2">
                  <c:v>140</c:v>
                </c:pt>
                <c:pt idx="3">
                  <c:v>99</c:v>
                </c:pt>
                <c:pt idx="4">
                  <c:v>207</c:v>
                </c:pt>
                <c:pt idx="5" formatCode="0">
                  <c:v>687</c:v>
                </c:pt>
              </c:numCache>
            </c:numRef>
          </c:val>
        </c:ser>
        <c:dLbls>
          <c:showLegendKey val="0"/>
          <c:showVal val="0"/>
          <c:showCatName val="0"/>
          <c:showSerName val="0"/>
          <c:showPercent val="0"/>
          <c:showBubbleSize val="0"/>
        </c:dLbls>
        <c:gapWidth val="95"/>
        <c:overlap val="100"/>
        <c:axId val="521939968"/>
        <c:axId val="521990912"/>
      </c:barChart>
      <c:catAx>
        <c:axId val="521939968"/>
        <c:scaling>
          <c:orientation val="minMax"/>
        </c:scaling>
        <c:delete val="0"/>
        <c:axPos val="b"/>
        <c:majorTickMark val="none"/>
        <c:minorTickMark val="none"/>
        <c:tickLblPos val="nextTo"/>
        <c:crossAx val="521990912"/>
        <c:crosses val="autoZero"/>
        <c:auto val="1"/>
        <c:lblAlgn val="ctr"/>
        <c:lblOffset val="100"/>
        <c:noMultiLvlLbl val="0"/>
      </c:catAx>
      <c:valAx>
        <c:axId val="521990912"/>
        <c:scaling>
          <c:orientation val="minMax"/>
        </c:scaling>
        <c:delete val="0"/>
        <c:axPos val="l"/>
        <c:majorGridlines/>
        <c:title>
          <c:tx>
            <c:rich>
              <a:bodyPr/>
              <a:lstStyle/>
              <a:p>
                <a:pPr>
                  <a:defRPr/>
                </a:pPr>
                <a:r>
                  <a:rPr lang="en-GB"/>
                  <a:t>Numbers of Test Case Executions</a:t>
                </a:r>
              </a:p>
            </c:rich>
          </c:tx>
          <c:layout>
            <c:manualLayout>
              <c:xMode val="edge"/>
              <c:yMode val="edge"/>
              <c:x val="1.2275699378754709E-2"/>
              <c:y val="0.15506916346409047"/>
            </c:manualLayout>
          </c:layout>
          <c:overlay val="0"/>
        </c:title>
        <c:numFmt formatCode="General" sourceLinked="1"/>
        <c:majorTickMark val="none"/>
        <c:minorTickMark val="none"/>
        <c:tickLblPos val="nextTo"/>
        <c:crossAx val="521939968"/>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Flash Team Velocity Trend</a:t>
            </a:r>
          </a:p>
        </c:rich>
      </c:tx>
      <c:layout/>
      <c:overlay val="0"/>
    </c:title>
    <c:autoTitleDeleted val="0"/>
    <c:plotArea>
      <c:layout/>
      <c:lineChart>
        <c:grouping val="standard"/>
        <c:varyColors val="0"/>
        <c:ser>
          <c:idx val="0"/>
          <c:order val="0"/>
          <c:tx>
            <c:strRef>
              <c:f>'Flash Sprint Metrics'!$A$45</c:f>
              <c:strCache>
                <c:ptCount val="1"/>
                <c:pt idx="0">
                  <c:v>Flash Team 5-Sprint Avg Velocity</c:v>
                </c:pt>
              </c:strCache>
            </c:strRef>
          </c:tx>
          <c:marker>
            <c:symbol val="none"/>
          </c:marker>
          <c:cat>
            <c:strRef>
              <c:f>'Flash Sprint Metrics'!$A$79:$A$84</c:f>
              <c:strCache>
                <c:ptCount val="6"/>
                <c:pt idx="0">
                  <c:v>Sprint 36</c:v>
                </c:pt>
                <c:pt idx="1">
                  <c:v>Sprint 37</c:v>
                </c:pt>
                <c:pt idx="2">
                  <c:v>Sprint 38</c:v>
                </c:pt>
                <c:pt idx="3">
                  <c:v>Sprint 39</c:v>
                </c:pt>
                <c:pt idx="4">
                  <c:v>Sprint 40</c:v>
                </c:pt>
                <c:pt idx="5">
                  <c:v>Sprint 41</c:v>
                </c:pt>
              </c:strCache>
            </c:strRef>
          </c:cat>
          <c:val>
            <c:numRef>
              <c:f>'Flash Sprint Metrics'!$B$79:$B$84</c:f>
              <c:numCache>
                <c:formatCode>General</c:formatCode>
                <c:ptCount val="6"/>
                <c:pt idx="0">
                  <c:v>18</c:v>
                </c:pt>
                <c:pt idx="1">
                  <c:v>15</c:v>
                </c:pt>
                <c:pt idx="2">
                  <c:v>18</c:v>
                </c:pt>
                <c:pt idx="3">
                  <c:v>16</c:v>
                </c:pt>
                <c:pt idx="4">
                  <c:v>18</c:v>
                </c:pt>
                <c:pt idx="5">
                  <c:v>20</c:v>
                </c:pt>
              </c:numCache>
            </c:numRef>
          </c:val>
          <c:smooth val="0"/>
        </c:ser>
        <c:dLbls>
          <c:showLegendKey val="0"/>
          <c:showVal val="0"/>
          <c:showCatName val="0"/>
          <c:showSerName val="0"/>
          <c:showPercent val="0"/>
          <c:showBubbleSize val="0"/>
        </c:dLbls>
        <c:marker val="1"/>
        <c:smooth val="0"/>
        <c:axId val="528107392"/>
        <c:axId val="528108928"/>
      </c:lineChart>
      <c:catAx>
        <c:axId val="528107392"/>
        <c:scaling>
          <c:orientation val="minMax"/>
        </c:scaling>
        <c:delete val="0"/>
        <c:axPos val="b"/>
        <c:majorTickMark val="out"/>
        <c:minorTickMark val="none"/>
        <c:tickLblPos val="nextTo"/>
        <c:crossAx val="528108928"/>
        <c:crosses val="autoZero"/>
        <c:auto val="1"/>
        <c:lblAlgn val="ctr"/>
        <c:lblOffset val="100"/>
        <c:noMultiLvlLbl val="0"/>
      </c:catAx>
      <c:valAx>
        <c:axId val="528108928"/>
        <c:scaling>
          <c:orientation val="minMax"/>
          <c:min val="0"/>
        </c:scaling>
        <c:delete val="0"/>
        <c:axPos val="l"/>
        <c:majorGridlines/>
        <c:numFmt formatCode="General" sourceLinked="1"/>
        <c:majorTickMark val="out"/>
        <c:minorTickMark val="none"/>
        <c:tickLblPos val="nextTo"/>
        <c:crossAx val="528107392"/>
        <c:crosses val="autoZero"/>
        <c:crossBetween val="between"/>
        <c:majorUnit val="5"/>
      </c:valAx>
      <c:spPr>
        <a:noFill/>
        <a:ln w="25400">
          <a:noFill/>
        </a:ln>
      </c:spPr>
    </c:plotArea>
    <c:legend>
      <c:legendPos val="r"/>
      <c:layout/>
      <c:overlay val="0"/>
    </c:legend>
    <c:plotVisOnly val="1"/>
    <c:dispBlanksAs val="gap"/>
    <c:showDLblsOverMax val="0"/>
  </c:chart>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a:effectLst/>
              </a:rPr>
              <a:t>NR (EIM/APPS) QA Release Automation</a:t>
            </a:r>
            <a:endParaRPr lang="en-GB">
              <a:effectLst/>
            </a:endParaRPr>
          </a:p>
        </c:rich>
      </c:tx>
      <c:layout/>
      <c:overlay val="0"/>
    </c:title>
    <c:autoTitleDeleted val="0"/>
    <c:plotArea>
      <c:layout/>
      <c:barChart>
        <c:barDir val="col"/>
        <c:grouping val="stacked"/>
        <c:varyColors val="0"/>
        <c:ser>
          <c:idx val="2"/>
          <c:order val="0"/>
          <c:tx>
            <c:strRef>
              <c:f>'Automation Comparison'!$E$23</c:f>
              <c:strCache>
                <c:ptCount val="1"/>
                <c:pt idx="0">
                  <c:v>Automated</c:v>
                </c:pt>
              </c:strCache>
            </c:strRef>
          </c:tx>
          <c:spPr>
            <a:solidFill>
              <a:schemeClr val="accent3">
                <a:lumMod val="50000"/>
              </a:schemeClr>
            </a:solidFill>
          </c:spPr>
          <c:invertIfNegative val="0"/>
          <c:cat>
            <c:strRef>
              <c:f>'Automation Comparison'!$B$24:$B$29</c:f>
              <c:strCache>
                <c:ptCount val="6"/>
                <c:pt idx="0">
                  <c:v>EIM 7.4 / APPS 4.6</c:v>
                </c:pt>
                <c:pt idx="1">
                  <c:v>EIM 7.5 / APPS 4.7</c:v>
                </c:pt>
                <c:pt idx="2">
                  <c:v>EIM 7.6 / APPS 4.8</c:v>
                </c:pt>
                <c:pt idx="3">
                  <c:v>EIM 7.7 / APPS 4.9</c:v>
                </c:pt>
                <c:pt idx="4">
                  <c:v>V8.0 (EIM 8.0 / APPS 5.0)</c:v>
                </c:pt>
                <c:pt idx="5">
                  <c:v>NR V8.1</c:v>
                </c:pt>
              </c:strCache>
            </c:strRef>
          </c:cat>
          <c:val>
            <c:numRef>
              <c:f>'Automation Comparison'!$E$24:$E$29</c:f>
              <c:numCache>
                <c:formatCode>General</c:formatCode>
                <c:ptCount val="6"/>
                <c:pt idx="0">
                  <c:v>342</c:v>
                </c:pt>
                <c:pt idx="1">
                  <c:v>581</c:v>
                </c:pt>
                <c:pt idx="2">
                  <c:v>1373</c:v>
                </c:pt>
                <c:pt idx="3">
                  <c:v>2144</c:v>
                </c:pt>
                <c:pt idx="4">
                  <c:v>3215</c:v>
                </c:pt>
                <c:pt idx="5">
                  <c:v>7695</c:v>
                </c:pt>
              </c:numCache>
            </c:numRef>
          </c:val>
        </c:ser>
        <c:ser>
          <c:idx val="1"/>
          <c:order val="1"/>
          <c:tx>
            <c:strRef>
              <c:f>'Automation Comparison'!$D$23</c:f>
              <c:strCache>
                <c:ptCount val="1"/>
                <c:pt idx="0">
                  <c:v>Manual </c:v>
                </c:pt>
              </c:strCache>
            </c:strRef>
          </c:tx>
          <c:spPr>
            <a:solidFill>
              <a:schemeClr val="tx2">
                <a:lumMod val="40000"/>
                <a:lumOff val="60000"/>
              </a:schemeClr>
            </a:solidFill>
          </c:spPr>
          <c:invertIfNegative val="0"/>
          <c:cat>
            <c:strRef>
              <c:f>'Automation Comparison'!$B$24:$B$29</c:f>
              <c:strCache>
                <c:ptCount val="6"/>
                <c:pt idx="0">
                  <c:v>EIM 7.4 / APPS 4.6</c:v>
                </c:pt>
                <c:pt idx="1">
                  <c:v>EIM 7.5 / APPS 4.7</c:v>
                </c:pt>
                <c:pt idx="2">
                  <c:v>EIM 7.6 / APPS 4.8</c:v>
                </c:pt>
                <c:pt idx="3">
                  <c:v>EIM 7.7 / APPS 4.9</c:v>
                </c:pt>
                <c:pt idx="4">
                  <c:v>V8.0 (EIM 8.0 / APPS 5.0)</c:v>
                </c:pt>
                <c:pt idx="5">
                  <c:v>NR V8.1</c:v>
                </c:pt>
              </c:strCache>
            </c:strRef>
          </c:cat>
          <c:val>
            <c:numRef>
              <c:f>'Automation Comparison'!$D$24:$D$29</c:f>
              <c:numCache>
                <c:formatCode>General</c:formatCode>
                <c:ptCount val="6"/>
                <c:pt idx="0">
                  <c:v>1069</c:v>
                </c:pt>
                <c:pt idx="1">
                  <c:v>819</c:v>
                </c:pt>
                <c:pt idx="2">
                  <c:v>825</c:v>
                </c:pt>
                <c:pt idx="3">
                  <c:v>418</c:v>
                </c:pt>
                <c:pt idx="4">
                  <c:v>920</c:v>
                </c:pt>
                <c:pt idx="5">
                  <c:v>1382</c:v>
                </c:pt>
              </c:numCache>
            </c:numRef>
          </c:val>
        </c:ser>
        <c:dLbls>
          <c:showLegendKey val="0"/>
          <c:showVal val="0"/>
          <c:showCatName val="0"/>
          <c:showSerName val="0"/>
          <c:showPercent val="0"/>
          <c:showBubbleSize val="0"/>
        </c:dLbls>
        <c:gapWidth val="95"/>
        <c:overlap val="100"/>
        <c:axId val="522269824"/>
        <c:axId val="522271360"/>
      </c:barChart>
      <c:catAx>
        <c:axId val="522269824"/>
        <c:scaling>
          <c:orientation val="minMax"/>
        </c:scaling>
        <c:delete val="0"/>
        <c:axPos val="b"/>
        <c:majorTickMark val="none"/>
        <c:minorTickMark val="none"/>
        <c:tickLblPos val="nextTo"/>
        <c:crossAx val="522271360"/>
        <c:crosses val="autoZero"/>
        <c:auto val="1"/>
        <c:lblAlgn val="ctr"/>
        <c:lblOffset val="100"/>
        <c:noMultiLvlLbl val="0"/>
      </c:catAx>
      <c:valAx>
        <c:axId val="522271360"/>
        <c:scaling>
          <c:orientation val="minMax"/>
        </c:scaling>
        <c:delete val="0"/>
        <c:axPos val="l"/>
        <c:majorGridlines/>
        <c:title>
          <c:tx>
            <c:rich>
              <a:bodyPr/>
              <a:lstStyle/>
              <a:p>
                <a:pPr>
                  <a:defRPr/>
                </a:pPr>
                <a:r>
                  <a:rPr lang="en-GB"/>
                  <a:t>Test</a:t>
                </a:r>
                <a:r>
                  <a:rPr lang="en-GB" baseline="0"/>
                  <a:t> Case Executions</a:t>
                </a:r>
                <a:endParaRPr lang="en-GB"/>
              </a:p>
            </c:rich>
          </c:tx>
          <c:layout/>
          <c:overlay val="0"/>
        </c:title>
        <c:numFmt formatCode="General" sourceLinked="1"/>
        <c:majorTickMark val="none"/>
        <c:minorTickMark val="none"/>
        <c:tickLblPos val="nextTo"/>
        <c:crossAx val="522269824"/>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WLM APPS Velocity Trend </a:t>
            </a:r>
          </a:p>
        </c:rich>
      </c:tx>
      <c:layout/>
      <c:overlay val="0"/>
    </c:title>
    <c:autoTitleDeleted val="0"/>
    <c:plotArea>
      <c:layout/>
      <c:lineChart>
        <c:grouping val="standard"/>
        <c:varyColors val="0"/>
        <c:ser>
          <c:idx val="0"/>
          <c:order val="0"/>
          <c:tx>
            <c:strRef>
              <c:f>'WLM APPS'!$A$42</c:f>
              <c:strCache>
                <c:ptCount val="1"/>
                <c:pt idx="0">
                  <c:v>WLM APPS 5-Sprint Avg Velocity</c:v>
                </c:pt>
              </c:strCache>
            </c:strRef>
          </c:tx>
          <c:marker>
            <c:symbol val="none"/>
          </c:marker>
          <c:cat>
            <c:strRef>
              <c:f>'WLM APPS'!$A$75:$A$79</c:f>
              <c:strCache>
                <c:ptCount val="5"/>
                <c:pt idx="0">
                  <c:v>Sprint 57</c:v>
                </c:pt>
                <c:pt idx="1">
                  <c:v>Sprint 58</c:v>
                </c:pt>
                <c:pt idx="2">
                  <c:v>Sprint 59</c:v>
                </c:pt>
                <c:pt idx="3">
                  <c:v>Sprint 60</c:v>
                </c:pt>
                <c:pt idx="4">
                  <c:v>Sprint 61</c:v>
                </c:pt>
              </c:strCache>
            </c:strRef>
          </c:cat>
          <c:val>
            <c:numRef>
              <c:f>'WLM APPS'!$B$75:$B$79</c:f>
              <c:numCache>
                <c:formatCode>General</c:formatCode>
                <c:ptCount val="5"/>
                <c:pt idx="0">
                  <c:v>22</c:v>
                </c:pt>
                <c:pt idx="1">
                  <c:v>24</c:v>
                </c:pt>
                <c:pt idx="2">
                  <c:v>26</c:v>
                </c:pt>
                <c:pt idx="3">
                  <c:v>29</c:v>
                </c:pt>
                <c:pt idx="4">
                  <c:v>30</c:v>
                </c:pt>
              </c:numCache>
            </c:numRef>
          </c:val>
          <c:smooth val="0"/>
        </c:ser>
        <c:dLbls>
          <c:showLegendKey val="0"/>
          <c:showVal val="0"/>
          <c:showCatName val="0"/>
          <c:showSerName val="0"/>
          <c:showPercent val="0"/>
          <c:showBubbleSize val="0"/>
        </c:dLbls>
        <c:marker val="1"/>
        <c:smooth val="0"/>
        <c:axId val="528314752"/>
        <c:axId val="528316288"/>
      </c:lineChart>
      <c:catAx>
        <c:axId val="528314752"/>
        <c:scaling>
          <c:orientation val="minMax"/>
        </c:scaling>
        <c:delete val="0"/>
        <c:axPos val="b"/>
        <c:majorTickMark val="out"/>
        <c:minorTickMark val="none"/>
        <c:tickLblPos val="nextTo"/>
        <c:crossAx val="528316288"/>
        <c:crosses val="autoZero"/>
        <c:auto val="1"/>
        <c:lblAlgn val="ctr"/>
        <c:lblOffset val="100"/>
        <c:noMultiLvlLbl val="0"/>
      </c:catAx>
      <c:valAx>
        <c:axId val="528316288"/>
        <c:scaling>
          <c:orientation val="minMax"/>
        </c:scaling>
        <c:delete val="0"/>
        <c:axPos val="l"/>
        <c:majorGridlines/>
        <c:numFmt formatCode="General" sourceLinked="1"/>
        <c:majorTickMark val="out"/>
        <c:minorTickMark val="none"/>
        <c:tickLblPos val="nextTo"/>
        <c:crossAx val="528314752"/>
        <c:crosses val="autoZero"/>
        <c:crossBetween val="between"/>
      </c:valAx>
      <c:spPr>
        <a:noFill/>
        <a:ln w="25400">
          <a:noFill/>
        </a:ln>
      </c:spPr>
    </c:plotArea>
    <c:legend>
      <c:legendPos val="r"/>
      <c:layout/>
      <c:overlay val="0"/>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How much is getting done?</a:t>
            </a:r>
          </a:p>
        </c:rich>
      </c:tx>
      <c:layout/>
      <c:overlay val="0"/>
    </c:title>
    <c:autoTitleDeleted val="0"/>
    <c:plotArea>
      <c:layout/>
      <c:lineChart>
        <c:grouping val="standard"/>
        <c:varyColors val="0"/>
        <c:ser>
          <c:idx val="0"/>
          <c:order val="0"/>
          <c:tx>
            <c:strRef>
              <c:f>'WLM APPS'!$B$2</c:f>
              <c:strCache>
                <c:ptCount val="1"/>
                <c:pt idx="0">
                  <c:v>SPs Forecast</c:v>
                </c:pt>
              </c:strCache>
            </c:strRef>
          </c:tx>
          <c:marker>
            <c:symbol val="none"/>
          </c:marker>
          <c:cat>
            <c:strRef>
              <c:f>'WLM APPS'!$A$34:$A$38</c:f>
              <c:strCache>
                <c:ptCount val="5"/>
                <c:pt idx="0">
                  <c:v>Sprint 57</c:v>
                </c:pt>
                <c:pt idx="1">
                  <c:v>Sprint 58</c:v>
                </c:pt>
                <c:pt idx="2">
                  <c:v>Sprint 59</c:v>
                </c:pt>
                <c:pt idx="3">
                  <c:v>Sprint 60</c:v>
                </c:pt>
                <c:pt idx="4">
                  <c:v>Sprint 61</c:v>
                </c:pt>
              </c:strCache>
            </c:strRef>
          </c:cat>
          <c:val>
            <c:numRef>
              <c:f>'WLM APPS'!$B$34:$B$38</c:f>
              <c:numCache>
                <c:formatCode>General</c:formatCode>
                <c:ptCount val="5"/>
                <c:pt idx="0">
                  <c:v>36</c:v>
                </c:pt>
                <c:pt idx="1">
                  <c:v>46</c:v>
                </c:pt>
                <c:pt idx="2">
                  <c:v>29</c:v>
                </c:pt>
                <c:pt idx="3">
                  <c:v>36</c:v>
                </c:pt>
                <c:pt idx="4">
                  <c:v>35</c:v>
                </c:pt>
              </c:numCache>
            </c:numRef>
          </c:val>
          <c:smooth val="0"/>
        </c:ser>
        <c:ser>
          <c:idx val="1"/>
          <c:order val="1"/>
          <c:tx>
            <c:strRef>
              <c:f>'WLM APPS'!$C$2</c:f>
              <c:strCache>
                <c:ptCount val="1"/>
                <c:pt idx="0">
                  <c:v>SPs Achieved</c:v>
                </c:pt>
              </c:strCache>
            </c:strRef>
          </c:tx>
          <c:marker>
            <c:symbol val="none"/>
          </c:marker>
          <c:cat>
            <c:strRef>
              <c:f>'WLM APPS'!$A$34:$A$38</c:f>
              <c:strCache>
                <c:ptCount val="5"/>
                <c:pt idx="0">
                  <c:v>Sprint 57</c:v>
                </c:pt>
                <c:pt idx="1">
                  <c:v>Sprint 58</c:v>
                </c:pt>
                <c:pt idx="2">
                  <c:v>Sprint 59</c:v>
                </c:pt>
                <c:pt idx="3">
                  <c:v>Sprint 60</c:v>
                </c:pt>
                <c:pt idx="4">
                  <c:v>Sprint 61</c:v>
                </c:pt>
              </c:strCache>
            </c:strRef>
          </c:cat>
          <c:val>
            <c:numRef>
              <c:f>'WLM APPS'!$C$34:$C$38</c:f>
              <c:numCache>
                <c:formatCode>General</c:formatCode>
                <c:ptCount val="5"/>
                <c:pt idx="0">
                  <c:v>31</c:v>
                </c:pt>
                <c:pt idx="1">
                  <c:v>35</c:v>
                </c:pt>
                <c:pt idx="2">
                  <c:v>25</c:v>
                </c:pt>
                <c:pt idx="3">
                  <c:v>32</c:v>
                </c:pt>
                <c:pt idx="4">
                  <c:v>26</c:v>
                </c:pt>
              </c:numCache>
            </c:numRef>
          </c:val>
          <c:smooth val="0"/>
        </c:ser>
        <c:dLbls>
          <c:showLegendKey val="0"/>
          <c:showVal val="0"/>
          <c:showCatName val="0"/>
          <c:showSerName val="0"/>
          <c:showPercent val="0"/>
          <c:showBubbleSize val="0"/>
        </c:dLbls>
        <c:marker val="1"/>
        <c:smooth val="0"/>
        <c:axId val="528568704"/>
        <c:axId val="528570240"/>
      </c:lineChart>
      <c:catAx>
        <c:axId val="528568704"/>
        <c:scaling>
          <c:orientation val="minMax"/>
        </c:scaling>
        <c:delete val="0"/>
        <c:axPos val="b"/>
        <c:majorTickMark val="none"/>
        <c:minorTickMark val="none"/>
        <c:tickLblPos val="nextTo"/>
        <c:crossAx val="528570240"/>
        <c:crosses val="autoZero"/>
        <c:auto val="1"/>
        <c:lblAlgn val="ctr"/>
        <c:lblOffset val="100"/>
        <c:noMultiLvlLbl val="0"/>
      </c:catAx>
      <c:valAx>
        <c:axId val="528570240"/>
        <c:scaling>
          <c:orientation val="minMax"/>
        </c:scaling>
        <c:delete val="0"/>
        <c:axPos val="l"/>
        <c:majorGridlines/>
        <c:title>
          <c:tx>
            <c:rich>
              <a:bodyPr/>
              <a:lstStyle/>
              <a:p>
                <a:pPr>
                  <a:defRPr/>
                </a:pPr>
                <a:r>
                  <a:rPr lang="en-GB"/>
                  <a:t>Story</a:t>
                </a:r>
                <a:r>
                  <a:rPr lang="en-GB" baseline="0"/>
                  <a:t> Points</a:t>
                </a:r>
                <a:endParaRPr lang="en-GB"/>
              </a:p>
            </c:rich>
          </c:tx>
          <c:layout/>
          <c:overlay val="0"/>
        </c:title>
        <c:numFmt formatCode="General" sourceLinked="1"/>
        <c:majorTickMark val="none"/>
        <c:minorTickMark val="none"/>
        <c:tickLblPos val="nextTo"/>
        <c:crossAx val="528568704"/>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How much is getting done?</a:t>
            </a:r>
          </a:p>
        </c:rich>
      </c:tx>
      <c:layout/>
      <c:overlay val="0"/>
    </c:title>
    <c:autoTitleDeleted val="0"/>
    <c:plotArea>
      <c:layout/>
      <c:lineChart>
        <c:grouping val="standard"/>
        <c:varyColors val="0"/>
        <c:ser>
          <c:idx val="0"/>
          <c:order val="0"/>
          <c:tx>
            <c:strRef>
              <c:f>'WLM PLAT'!$B$2</c:f>
              <c:strCache>
                <c:ptCount val="1"/>
                <c:pt idx="0">
                  <c:v>SPs Forecast</c:v>
                </c:pt>
              </c:strCache>
            </c:strRef>
          </c:tx>
          <c:marker>
            <c:symbol val="none"/>
          </c:marker>
          <c:cat>
            <c:strRef>
              <c:f>'WLM PLAT'!$A$34:$A$38</c:f>
              <c:strCache>
                <c:ptCount val="5"/>
                <c:pt idx="0">
                  <c:v>Sprint 57</c:v>
                </c:pt>
                <c:pt idx="1">
                  <c:v>Sprint 58</c:v>
                </c:pt>
                <c:pt idx="2">
                  <c:v>Sprint 59</c:v>
                </c:pt>
                <c:pt idx="3">
                  <c:v>Sprint 60</c:v>
                </c:pt>
                <c:pt idx="4">
                  <c:v>Sprint 61</c:v>
                </c:pt>
              </c:strCache>
            </c:strRef>
          </c:cat>
          <c:val>
            <c:numRef>
              <c:f>'WLM PLAT'!$B$34:$B$38</c:f>
              <c:numCache>
                <c:formatCode>General</c:formatCode>
                <c:ptCount val="5"/>
                <c:pt idx="0">
                  <c:v>27</c:v>
                </c:pt>
                <c:pt idx="1">
                  <c:v>25</c:v>
                </c:pt>
                <c:pt idx="2">
                  <c:v>23</c:v>
                </c:pt>
                <c:pt idx="3">
                  <c:v>30</c:v>
                </c:pt>
                <c:pt idx="4">
                  <c:v>27</c:v>
                </c:pt>
              </c:numCache>
            </c:numRef>
          </c:val>
          <c:smooth val="0"/>
        </c:ser>
        <c:ser>
          <c:idx val="1"/>
          <c:order val="1"/>
          <c:tx>
            <c:strRef>
              <c:f>'WLM PLAT'!$C$2</c:f>
              <c:strCache>
                <c:ptCount val="1"/>
                <c:pt idx="0">
                  <c:v>SPs Achieved</c:v>
                </c:pt>
              </c:strCache>
            </c:strRef>
          </c:tx>
          <c:marker>
            <c:symbol val="none"/>
          </c:marker>
          <c:cat>
            <c:strRef>
              <c:f>'WLM PLAT'!$A$34:$A$38</c:f>
              <c:strCache>
                <c:ptCount val="5"/>
                <c:pt idx="0">
                  <c:v>Sprint 57</c:v>
                </c:pt>
                <c:pt idx="1">
                  <c:v>Sprint 58</c:v>
                </c:pt>
                <c:pt idx="2">
                  <c:v>Sprint 59</c:v>
                </c:pt>
                <c:pt idx="3">
                  <c:v>Sprint 60</c:v>
                </c:pt>
                <c:pt idx="4">
                  <c:v>Sprint 61</c:v>
                </c:pt>
              </c:strCache>
            </c:strRef>
          </c:cat>
          <c:val>
            <c:numRef>
              <c:f>'WLM PLAT'!$C$34:$C$38</c:f>
              <c:numCache>
                <c:formatCode>General</c:formatCode>
                <c:ptCount val="5"/>
                <c:pt idx="0">
                  <c:v>24</c:v>
                </c:pt>
                <c:pt idx="1">
                  <c:v>25</c:v>
                </c:pt>
                <c:pt idx="2">
                  <c:v>14</c:v>
                </c:pt>
                <c:pt idx="3">
                  <c:v>23</c:v>
                </c:pt>
                <c:pt idx="4">
                  <c:v>28</c:v>
                </c:pt>
              </c:numCache>
            </c:numRef>
          </c:val>
          <c:smooth val="0"/>
        </c:ser>
        <c:dLbls>
          <c:showLegendKey val="0"/>
          <c:showVal val="0"/>
          <c:showCatName val="0"/>
          <c:showSerName val="0"/>
          <c:showPercent val="0"/>
          <c:showBubbleSize val="0"/>
        </c:dLbls>
        <c:marker val="1"/>
        <c:smooth val="0"/>
        <c:axId val="254560896"/>
        <c:axId val="254587264"/>
      </c:lineChart>
      <c:catAx>
        <c:axId val="254560896"/>
        <c:scaling>
          <c:orientation val="minMax"/>
        </c:scaling>
        <c:delete val="0"/>
        <c:axPos val="b"/>
        <c:majorTickMark val="none"/>
        <c:minorTickMark val="none"/>
        <c:tickLblPos val="nextTo"/>
        <c:crossAx val="254587264"/>
        <c:crosses val="autoZero"/>
        <c:auto val="1"/>
        <c:lblAlgn val="ctr"/>
        <c:lblOffset val="100"/>
        <c:noMultiLvlLbl val="0"/>
      </c:catAx>
      <c:valAx>
        <c:axId val="254587264"/>
        <c:scaling>
          <c:orientation val="minMax"/>
        </c:scaling>
        <c:delete val="0"/>
        <c:axPos val="l"/>
        <c:majorGridlines/>
        <c:title>
          <c:tx>
            <c:rich>
              <a:bodyPr/>
              <a:lstStyle/>
              <a:p>
                <a:pPr>
                  <a:defRPr/>
                </a:pPr>
                <a:r>
                  <a:rPr lang="en-GB"/>
                  <a:t>Story</a:t>
                </a:r>
                <a:r>
                  <a:rPr lang="en-GB" baseline="0"/>
                  <a:t> Points</a:t>
                </a:r>
                <a:endParaRPr lang="en-GB"/>
              </a:p>
            </c:rich>
          </c:tx>
          <c:layout/>
          <c:overlay val="0"/>
        </c:title>
        <c:numFmt formatCode="General" sourceLinked="1"/>
        <c:majorTickMark val="none"/>
        <c:minorTickMark val="none"/>
        <c:tickLblPos val="nextTo"/>
        <c:crossAx val="254560896"/>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WLM PLAT Velocity Trend </a:t>
            </a:r>
          </a:p>
        </c:rich>
      </c:tx>
      <c:layout/>
      <c:overlay val="0"/>
    </c:title>
    <c:autoTitleDeleted val="0"/>
    <c:plotArea>
      <c:layout/>
      <c:lineChart>
        <c:grouping val="standard"/>
        <c:varyColors val="0"/>
        <c:ser>
          <c:idx val="0"/>
          <c:order val="0"/>
          <c:tx>
            <c:strRef>
              <c:f>'WLM PLAT'!$A$43</c:f>
              <c:strCache>
                <c:ptCount val="1"/>
                <c:pt idx="0">
                  <c:v>WLM PLAT 5-Spring Avg Velocity</c:v>
                </c:pt>
              </c:strCache>
            </c:strRef>
          </c:tx>
          <c:marker>
            <c:symbol val="none"/>
          </c:marker>
          <c:cat>
            <c:strRef>
              <c:f>'WLM PLAT'!$A$76:$A$80</c:f>
              <c:strCache>
                <c:ptCount val="5"/>
                <c:pt idx="0">
                  <c:v>Sprint 57</c:v>
                </c:pt>
                <c:pt idx="1">
                  <c:v>Sprint 58</c:v>
                </c:pt>
                <c:pt idx="2">
                  <c:v>Sprint 59</c:v>
                </c:pt>
                <c:pt idx="3">
                  <c:v>Sprint 60</c:v>
                </c:pt>
                <c:pt idx="4">
                  <c:v>Sprint 61</c:v>
                </c:pt>
              </c:strCache>
            </c:strRef>
          </c:cat>
          <c:val>
            <c:numRef>
              <c:f>'WLM PLAT'!$B$76:$B$80</c:f>
              <c:numCache>
                <c:formatCode>General</c:formatCode>
                <c:ptCount val="5"/>
                <c:pt idx="0">
                  <c:v>24</c:v>
                </c:pt>
                <c:pt idx="1">
                  <c:v>24</c:v>
                </c:pt>
                <c:pt idx="2">
                  <c:v>23</c:v>
                </c:pt>
                <c:pt idx="3">
                  <c:v>22</c:v>
                </c:pt>
                <c:pt idx="4">
                  <c:v>23</c:v>
                </c:pt>
              </c:numCache>
            </c:numRef>
          </c:val>
          <c:smooth val="0"/>
        </c:ser>
        <c:dLbls>
          <c:showLegendKey val="0"/>
          <c:showVal val="0"/>
          <c:showCatName val="0"/>
          <c:showSerName val="0"/>
          <c:showPercent val="0"/>
          <c:showBubbleSize val="0"/>
        </c:dLbls>
        <c:marker val="1"/>
        <c:smooth val="0"/>
        <c:axId val="254771968"/>
        <c:axId val="254773504"/>
      </c:lineChart>
      <c:catAx>
        <c:axId val="254771968"/>
        <c:scaling>
          <c:orientation val="minMax"/>
        </c:scaling>
        <c:delete val="0"/>
        <c:axPos val="b"/>
        <c:majorTickMark val="out"/>
        <c:minorTickMark val="none"/>
        <c:tickLblPos val="nextTo"/>
        <c:crossAx val="254773504"/>
        <c:crosses val="autoZero"/>
        <c:auto val="1"/>
        <c:lblAlgn val="ctr"/>
        <c:lblOffset val="100"/>
        <c:noMultiLvlLbl val="0"/>
      </c:catAx>
      <c:valAx>
        <c:axId val="254773504"/>
        <c:scaling>
          <c:orientation val="minMax"/>
          <c:min val="0"/>
        </c:scaling>
        <c:delete val="0"/>
        <c:axPos val="l"/>
        <c:majorGridlines/>
        <c:numFmt formatCode="General" sourceLinked="1"/>
        <c:majorTickMark val="out"/>
        <c:minorTickMark val="none"/>
        <c:tickLblPos val="nextTo"/>
        <c:crossAx val="254771968"/>
        <c:crosses val="autoZero"/>
        <c:crossBetween val="between"/>
      </c:valAx>
      <c:spPr>
        <a:noFill/>
        <a:ln w="25400">
          <a:noFill/>
        </a:ln>
      </c:spPr>
    </c:plotArea>
    <c:legend>
      <c:legendPos val="r"/>
      <c:layout/>
      <c:overlay val="0"/>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How much is getting done?</a:t>
            </a:r>
          </a:p>
        </c:rich>
      </c:tx>
      <c:layout/>
      <c:overlay val="0"/>
    </c:title>
    <c:autoTitleDeleted val="0"/>
    <c:plotArea>
      <c:layout/>
      <c:lineChart>
        <c:grouping val="standard"/>
        <c:varyColors val="0"/>
        <c:ser>
          <c:idx val="0"/>
          <c:order val="0"/>
          <c:tx>
            <c:strRef>
              <c:f>Setanta!$B$2</c:f>
              <c:strCache>
                <c:ptCount val="1"/>
                <c:pt idx="0">
                  <c:v>SPs Forecast</c:v>
                </c:pt>
              </c:strCache>
            </c:strRef>
          </c:tx>
          <c:marker>
            <c:symbol val="none"/>
          </c:marker>
          <c:cat>
            <c:strRef>
              <c:f>Setanta!$A$29:$A$33</c:f>
              <c:strCache>
                <c:ptCount val="5"/>
                <c:pt idx="0">
                  <c:v>Sprint 95</c:v>
                </c:pt>
                <c:pt idx="1">
                  <c:v>Sprint 96</c:v>
                </c:pt>
                <c:pt idx="2">
                  <c:v>Sprint 97</c:v>
                </c:pt>
                <c:pt idx="3">
                  <c:v>Sprint 98</c:v>
                </c:pt>
                <c:pt idx="4">
                  <c:v>Sprint 99</c:v>
                </c:pt>
              </c:strCache>
            </c:strRef>
          </c:cat>
          <c:val>
            <c:numRef>
              <c:f>Setanta!$B$29:$B$33</c:f>
              <c:numCache>
                <c:formatCode>General</c:formatCode>
                <c:ptCount val="5"/>
                <c:pt idx="0">
                  <c:v>33</c:v>
                </c:pt>
                <c:pt idx="1">
                  <c:v>35</c:v>
                </c:pt>
                <c:pt idx="2">
                  <c:v>40</c:v>
                </c:pt>
                <c:pt idx="3">
                  <c:v>26</c:v>
                </c:pt>
                <c:pt idx="4">
                  <c:v>12</c:v>
                </c:pt>
              </c:numCache>
            </c:numRef>
          </c:val>
          <c:smooth val="0"/>
        </c:ser>
        <c:ser>
          <c:idx val="1"/>
          <c:order val="1"/>
          <c:tx>
            <c:strRef>
              <c:f>Setanta!$C$2</c:f>
              <c:strCache>
                <c:ptCount val="1"/>
                <c:pt idx="0">
                  <c:v>SPs Achieved</c:v>
                </c:pt>
              </c:strCache>
            </c:strRef>
          </c:tx>
          <c:marker>
            <c:symbol val="none"/>
          </c:marker>
          <c:cat>
            <c:strRef>
              <c:f>Setanta!$A$29:$A$33</c:f>
              <c:strCache>
                <c:ptCount val="5"/>
                <c:pt idx="0">
                  <c:v>Sprint 95</c:v>
                </c:pt>
                <c:pt idx="1">
                  <c:v>Sprint 96</c:v>
                </c:pt>
                <c:pt idx="2">
                  <c:v>Sprint 97</c:v>
                </c:pt>
                <c:pt idx="3">
                  <c:v>Sprint 98</c:v>
                </c:pt>
                <c:pt idx="4">
                  <c:v>Sprint 99</c:v>
                </c:pt>
              </c:strCache>
            </c:strRef>
          </c:cat>
          <c:val>
            <c:numRef>
              <c:f>Setanta!$C$29:$C$33</c:f>
              <c:numCache>
                <c:formatCode>General</c:formatCode>
                <c:ptCount val="5"/>
                <c:pt idx="0">
                  <c:v>26</c:v>
                </c:pt>
                <c:pt idx="1">
                  <c:v>27</c:v>
                </c:pt>
                <c:pt idx="2">
                  <c:v>32</c:v>
                </c:pt>
                <c:pt idx="3">
                  <c:v>19</c:v>
                </c:pt>
                <c:pt idx="4">
                  <c:v>13</c:v>
                </c:pt>
              </c:numCache>
            </c:numRef>
          </c:val>
          <c:smooth val="0"/>
        </c:ser>
        <c:dLbls>
          <c:showLegendKey val="0"/>
          <c:showVal val="0"/>
          <c:showCatName val="0"/>
          <c:showSerName val="0"/>
          <c:showPercent val="0"/>
          <c:showBubbleSize val="0"/>
        </c:dLbls>
        <c:marker val="1"/>
        <c:smooth val="0"/>
        <c:axId val="529461632"/>
        <c:axId val="529463168"/>
      </c:lineChart>
      <c:catAx>
        <c:axId val="529461632"/>
        <c:scaling>
          <c:orientation val="minMax"/>
        </c:scaling>
        <c:delete val="0"/>
        <c:axPos val="b"/>
        <c:majorTickMark val="none"/>
        <c:minorTickMark val="none"/>
        <c:tickLblPos val="nextTo"/>
        <c:crossAx val="529463168"/>
        <c:crosses val="autoZero"/>
        <c:auto val="1"/>
        <c:lblAlgn val="ctr"/>
        <c:lblOffset val="100"/>
        <c:noMultiLvlLbl val="0"/>
      </c:catAx>
      <c:valAx>
        <c:axId val="529463168"/>
        <c:scaling>
          <c:orientation val="minMax"/>
        </c:scaling>
        <c:delete val="0"/>
        <c:axPos val="l"/>
        <c:majorGridlines/>
        <c:title>
          <c:tx>
            <c:rich>
              <a:bodyPr/>
              <a:lstStyle/>
              <a:p>
                <a:pPr>
                  <a:defRPr/>
                </a:pPr>
                <a:r>
                  <a:rPr lang="en-GB"/>
                  <a:t>Story</a:t>
                </a:r>
                <a:r>
                  <a:rPr lang="en-GB" baseline="0"/>
                  <a:t> Points</a:t>
                </a:r>
                <a:endParaRPr lang="en-GB"/>
              </a:p>
            </c:rich>
          </c:tx>
          <c:layout/>
          <c:overlay val="0"/>
        </c:title>
        <c:numFmt formatCode="General" sourceLinked="1"/>
        <c:majorTickMark val="none"/>
        <c:minorTickMark val="none"/>
        <c:tickLblPos val="nextTo"/>
        <c:crossAx val="529461632"/>
        <c:crosses val="autoZero"/>
        <c:crossBetween val="between"/>
      </c:valAx>
    </c:plotArea>
    <c:legend>
      <c:legendPos val="r"/>
      <c:layout/>
      <c:overlay val="0"/>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4"/>
          <p:cNvGrpSpPr>
            <a:grpSpLocks noChangeAspect="1"/>
          </p:cNvGrpSpPr>
          <p:nvPr/>
        </p:nvGrpSpPr>
        <p:grpSpPr bwMode="auto">
          <a:xfrm>
            <a:off x="5586644" y="8765791"/>
            <a:ext cx="876128" cy="206566"/>
            <a:chOff x="8" y="1253"/>
            <a:chExt cx="7660" cy="1812"/>
          </a:xfrm>
        </p:grpSpPr>
        <p:sp>
          <p:nvSpPr>
            <p:cNvPr id="7" name="Rectangle 5"/>
            <p:cNvSpPr>
              <a:spLocks noChangeArrowheads="1"/>
            </p:cNvSpPr>
            <p:nvPr/>
          </p:nvSpPr>
          <p:spPr bwMode="auto">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8" name="Freeform 6"/>
            <p:cNvSpPr>
              <a:spLocks/>
            </p:cNvSpPr>
            <p:nvPr/>
          </p:nvSpPr>
          <p:spPr bwMode="auto">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9" name="Freeform 7"/>
            <p:cNvSpPr>
              <a:spLocks/>
            </p:cNvSpPr>
            <p:nvPr/>
          </p:nvSpPr>
          <p:spPr bwMode="auto">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0" name="Freeform 8"/>
            <p:cNvSpPr>
              <a:spLocks/>
            </p:cNvSpPr>
            <p:nvPr/>
          </p:nvSpPr>
          <p:spPr bwMode="auto">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1" name="Freeform 9"/>
            <p:cNvSpPr>
              <a:spLocks/>
            </p:cNvSpPr>
            <p:nvPr/>
          </p:nvSpPr>
          <p:spPr bwMode="auto">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2" name="Freeform 10"/>
            <p:cNvSpPr>
              <a:spLocks/>
            </p:cNvSpPr>
            <p:nvPr/>
          </p:nvSpPr>
          <p:spPr bwMode="auto">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3" name="Freeform 11"/>
            <p:cNvSpPr>
              <a:spLocks/>
            </p:cNvSpPr>
            <p:nvPr/>
          </p:nvSpPr>
          <p:spPr bwMode="auto">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4" name="Freeform 12"/>
            <p:cNvSpPr>
              <a:spLocks/>
            </p:cNvSpPr>
            <p:nvPr/>
          </p:nvSpPr>
          <p:spPr bwMode="auto">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5" name="Freeform 13"/>
            <p:cNvSpPr>
              <a:spLocks/>
            </p:cNvSpPr>
            <p:nvPr/>
          </p:nvSpPr>
          <p:spPr bwMode="auto">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6" name="Freeform 14"/>
            <p:cNvSpPr>
              <a:spLocks/>
            </p:cNvSpPr>
            <p:nvPr/>
          </p:nvSpPr>
          <p:spPr bwMode="auto">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7" name="Freeform 15"/>
            <p:cNvSpPr>
              <a:spLocks/>
            </p:cNvSpPr>
            <p:nvPr/>
          </p:nvSpPr>
          <p:spPr bwMode="auto">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8" name="Freeform 16"/>
            <p:cNvSpPr>
              <a:spLocks/>
            </p:cNvSpPr>
            <p:nvPr/>
          </p:nvSpPr>
          <p:spPr bwMode="auto">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9" name="Freeform 17"/>
            <p:cNvSpPr>
              <a:spLocks/>
            </p:cNvSpPr>
            <p:nvPr/>
          </p:nvSpPr>
          <p:spPr bwMode="auto">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0" name="Freeform 18"/>
            <p:cNvSpPr>
              <a:spLocks/>
            </p:cNvSpPr>
            <p:nvPr/>
          </p:nvSpPr>
          <p:spPr bwMode="auto">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1" name="Rectangle 19"/>
            <p:cNvSpPr>
              <a:spLocks noChangeArrowheads="1"/>
            </p:cNvSpPr>
            <p:nvPr/>
          </p:nvSpPr>
          <p:spPr bwMode="auto">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2" name="Freeform 20"/>
            <p:cNvSpPr>
              <a:spLocks/>
            </p:cNvSpPr>
            <p:nvPr/>
          </p:nvSpPr>
          <p:spPr bwMode="auto">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Freeform 21"/>
            <p:cNvSpPr>
              <a:spLocks/>
            </p:cNvSpPr>
            <p:nvPr/>
          </p:nvSpPr>
          <p:spPr bwMode="auto">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4" name="Freeform 22"/>
            <p:cNvSpPr>
              <a:spLocks noEditPoints="1"/>
            </p:cNvSpPr>
            <p:nvPr/>
          </p:nvSpPr>
          <p:spPr bwMode="auto">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5" name="Rectangle 23"/>
            <p:cNvSpPr>
              <a:spLocks noChangeArrowheads="1"/>
            </p:cNvSpPr>
            <p:nvPr/>
          </p:nvSpPr>
          <p:spPr bwMode="auto">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6" name="Freeform 24"/>
            <p:cNvSpPr>
              <a:spLocks noEditPoints="1"/>
            </p:cNvSpPr>
            <p:nvPr/>
          </p:nvSpPr>
          <p:spPr bwMode="auto">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7" name="Freeform 25"/>
            <p:cNvSpPr>
              <a:spLocks/>
            </p:cNvSpPr>
            <p:nvPr/>
          </p:nvSpPr>
          <p:spPr bwMode="auto">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8" name="Freeform 26"/>
            <p:cNvSpPr>
              <a:spLocks noEditPoints="1"/>
            </p:cNvSpPr>
            <p:nvPr/>
          </p:nvSpPr>
          <p:spPr bwMode="auto">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9" name="Freeform 27"/>
            <p:cNvSpPr>
              <a:spLocks/>
            </p:cNvSpPr>
            <p:nvPr/>
          </p:nvSpPr>
          <p:spPr bwMode="auto">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30" name="Freeform 28"/>
            <p:cNvSpPr>
              <a:spLocks noEditPoints="1"/>
            </p:cNvSpPr>
            <p:nvPr/>
          </p:nvSpPr>
          <p:spPr bwMode="auto">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31" name="Freeform 29"/>
            <p:cNvSpPr>
              <a:spLocks noEditPoints="1"/>
            </p:cNvSpPr>
            <p:nvPr/>
          </p:nvSpPr>
          <p:spPr bwMode="auto">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32" name="Freeform 30"/>
            <p:cNvSpPr>
              <a:spLocks/>
            </p:cNvSpPr>
            <p:nvPr/>
          </p:nvSpPr>
          <p:spPr bwMode="auto">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grpSp>
      <p:grpSp>
        <p:nvGrpSpPr>
          <p:cNvPr id="33" name="Group 32"/>
          <p:cNvGrpSpPr/>
          <p:nvPr/>
        </p:nvGrpSpPr>
        <p:grpSpPr>
          <a:xfrm>
            <a:off x="470334" y="8744724"/>
            <a:ext cx="4058317" cy="248700"/>
            <a:chOff x="681748" y="8704845"/>
            <a:chExt cx="4004552" cy="246221"/>
          </a:xfrm>
        </p:grpSpPr>
        <p:sp>
          <p:nvSpPr>
            <p:cNvPr id="34" name="TextBox 33"/>
            <p:cNvSpPr txBox="1"/>
            <p:nvPr/>
          </p:nvSpPr>
          <p:spPr>
            <a:xfrm>
              <a:off x="681748" y="8704845"/>
              <a:ext cx="155492" cy="123111"/>
            </a:xfrm>
            <a:prstGeom prst="rect">
              <a:avLst/>
            </a:prstGeom>
            <a:noFill/>
          </p:spPr>
          <p:txBody>
            <a:bodyPr wrap="square" lIns="0" tIns="0" rIns="0" bIns="0" rtlCol="0">
              <a:spAutoFit/>
            </a:bodyPr>
            <a:lstStyle/>
            <a:p>
              <a:pPr algn="r"/>
              <a:fld id="{A451A07B-B76A-44B1-A3B6-F5E503C73A35}" type="slidenum">
                <a:rPr lang="en-US" sz="800">
                  <a:solidFill>
                    <a:schemeClr val="bg2"/>
                  </a:solidFill>
                </a:rPr>
                <a:pPr algn="r"/>
                <a:t>‹#›</a:t>
              </a:fld>
              <a:endParaRPr lang="en-US" sz="800" dirty="0">
                <a:solidFill>
                  <a:schemeClr val="bg2"/>
                </a:solidFill>
              </a:endParaRPr>
            </a:p>
          </p:txBody>
        </p:sp>
        <p:sp>
          <p:nvSpPr>
            <p:cNvPr id="35" name="Date Placeholder 3"/>
            <p:cNvSpPr txBox="1">
              <a:spLocks/>
            </p:cNvSpPr>
            <p:nvPr/>
          </p:nvSpPr>
          <p:spPr>
            <a:xfrm>
              <a:off x="952512" y="8704845"/>
              <a:ext cx="3733788"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t>Copyright © </a:t>
              </a:r>
              <a:r>
                <a:rPr lang="en-GB" altLang="en-US" dirty="0" smtClean="0"/>
                <a:t>2015 </a:t>
              </a:r>
              <a:r>
                <a:rPr lang="en-GB" altLang="en-US" dirty="0"/>
                <a:t>BAE Systems. All Rights </a:t>
              </a:r>
              <a:r>
                <a:rPr lang="en-GB" altLang="en-US" dirty="0" smtClean="0"/>
                <a:t>Reserved. </a:t>
              </a:r>
              <a:br>
                <a:rPr lang="en-GB" altLang="en-US" dirty="0" smtClean="0"/>
              </a:br>
              <a:r>
                <a:rPr lang="en-GB" altLang="en-US" dirty="0" smtClean="0"/>
                <a:t>BAE Systems is a trade mark of BAE Systems plc</a:t>
              </a:r>
              <a:r>
                <a:rPr lang="en-GB" altLang="en-US" baseline="0" dirty="0" smtClean="0"/>
                <a:t> | </a:t>
              </a:r>
              <a:r>
                <a:rPr lang="en-GB" altLang="en-US" dirty="0" smtClean="0"/>
                <a:t>BAE SYSTEMS  PROPRIETARY </a:t>
              </a:r>
              <a:endParaRPr lang="en-GB" altLang="en-US" dirty="0"/>
            </a:p>
          </p:txBody>
        </p:sp>
        <p:sp>
          <p:nvSpPr>
            <p:cNvPr id="36" name="Date Placeholder 3"/>
            <p:cNvSpPr txBox="1">
              <a:spLocks/>
            </p:cNvSpPr>
            <p:nvPr/>
          </p:nvSpPr>
          <p:spPr>
            <a:xfrm>
              <a:off x="881212" y="8704845"/>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t>| </a:t>
              </a:r>
              <a:endParaRPr lang="en-GB" altLang="en-US" dirty="0">
                <a:solidFill>
                  <a:schemeClr val="accent5"/>
                </a:solidFill>
              </a:endParaRPr>
            </a:p>
          </p:txBody>
        </p:sp>
      </p:grpSp>
    </p:spTree>
    <p:extLst>
      <p:ext uri="{BB962C8B-B14F-4D97-AF65-F5344CB8AC3E}">
        <p14:creationId xmlns:p14="http://schemas.microsoft.com/office/powerpoint/2010/main" val="270348562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03263" y="517525"/>
            <a:ext cx="5543550" cy="3117850"/>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3807890"/>
            <a:ext cx="5560060" cy="4767328"/>
          </a:xfrm>
          <a:prstGeom prst="rect">
            <a:avLst/>
          </a:prstGeom>
        </p:spPr>
        <p:txBody>
          <a:bodyPr vert="horz" lIns="92492" tIns="46246" rIns="92492" bIns="46246"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4"/>
          <p:cNvGrpSpPr>
            <a:grpSpLocks noChangeAspect="1"/>
          </p:cNvGrpSpPr>
          <p:nvPr/>
        </p:nvGrpSpPr>
        <p:grpSpPr bwMode="auto">
          <a:xfrm>
            <a:off x="5378940" y="8814143"/>
            <a:ext cx="876128" cy="206566"/>
            <a:chOff x="8" y="1253"/>
            <a:chExt cx="7660" cy="1812"/>
          </a:xfrm>
        </p:grpSpPr>
        <p:sp>
          <p:nvSpPr>
            <p:cNvPr id="10" name="Rectangle 5"/>
            <p:cNvSpPr>
              <a:spLocks noChangeArrowheads="1"/>
            </p:cNvSpPr>
            <p:nvPr/>
          </p:nvSpPr>
          <p:spPr bwMode="auto">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1" name="Freeform 6"/>
            <p:cNvSpPr>
              <a:spLocks/>
            </p:cNvSpPr>
            <p:nvPr/>
          </p:nvSpPr>
          <p:spPr bwMode="auto">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2" name="Freeform 7"/>
            <p:cNvSpPr>
              <a:spLocks/>
            </p:cNvSpPr>
            <p:nvPr/>
          </p:nvSpPr>
          <p:spPr bwMode="auto">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3" name="Freeform 8"/>
            <p:cNvSpPr>
              <a:spLocks/>
            </p:cNvSpPr>
            <p:nvPr/>
          </p:nvSpPr>
          <p:spPr bwMode="auto">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4" name="Freeform 9"/>
            <p:cNvSpPr>
              <a:spLocks/>
            </p:cNvSpPr>
            <p:nvPr/>
          </p:nvSpPr>
          <p:spPr bwMode="auto">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5" name="Freeform 10"/>
            <p:cNvSpPr>
              <a:spLocks/>
            </p:cNvSpPr>
            <p:nvPr/>
          </p:nvSpPr>
          <p:spPr bwMode="auto">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6" name="Freeform 11"/>
            <p:cNvSpPr>
              <a:spLocks/>
            </p:cNvSpPr>
            <p:nvPr/>
          </p:nvSpPr>
          <p:spPr bwMode="auto">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7" name="Freeform 12"/>
            <p:cNvSpPr>
              <a:spLocks/>
            </p:cNvSpPr>
            <p:nvPr/>
          </p:nvSpPr>
          <p:spPr bwMode="auto">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8" name="Freeform 13"/>
            <p:cNvSpPr>
              <a:spLocks/>
            </p:cNvSpPr>
            <p:nvPr/>
          </p:nvSpPr>
          <p:spPr bwMode="auto">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9" name="Freeform 14"/>
            <p:cNvSpPr>
              <a:spLocks/>
            </p:cNvSpPr>
            <p:nvPr/>
          </p:nvSpPr>
          <p:spPr bwMode="auto">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0" name="Freeform 15"/>
            <p:cNvSpPr>
              <a:spLocks/>
            </p:cNvSpPr>
            <p:nvPr/>
          </p:nvSpPr>
          <p:spPr bwMode="auto">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1" name="Freeform 16"/>
            <p:cNvSpPr>
              <a:spLocks/>
            </p:cNvSpPr>
            <p:nvPr/>
          </p:nvSpPr>
          <p:spPr bwMode="auto">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2" name="Freeform 17"/>
            <p:cNvSpPr>
              <a:spLocks/>
            </p:cNvSpPr>
            <p:nvPr/>
          </p:nvSpPr>
          <p:spPr bwMode="auto">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3" name="Freeform 18"/>
            <p:cNvSpPr>
              <a:spLocks/>
            </p:cNvSpPr>
            <p:nvPr/>
          </p:nvSpPr>
          <p:spPr bwMode="auto">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4" name="Rectangle 19"/>
            <p:cNvSpPr>
              <a:spLocks noChangeArrowheads="1"/>
            </p:cNvSpPr>
            <p:nvPr/>
          </p:nvSpPr>
          <p:spPr bwMode="auto">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5" name="Freeform 20"/>
            <p:cNvSpPr>
              <a:spLocks/>
            </p:cNvSpPr>
            <p:nvPr/>
          </p:nvSpPr>
          <p:spPr bwMode="auto">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6" name="Freeform 21"/>
            <p:cNvSpPr>
              <a:spLocks/>
            </p:cNvSpPr>
            <p:nvPr/>
          </p:nvSpPr>
          <p:spPr bwMode="auto">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7" name="Freeform 22"/>
            <p:cNvSpPr>
              <a:spLocks noEditPoints="1"/>
            </p:cNvSpPr>
            <p:nvPr/>
          </p:nvSpPr>
          <p:spPr bwMode="auto">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8" name="Rectangle 23"/>
            <p:cNvSpPr>
              <a:spLocks noChangeArrowheads="1"/>
            </p:cNvSpPr>
            <p:nvPr/>
          </p:nvSpPr>
          <p:spPr bwMode="auto">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9" name="Freeform 24"/>
            <p:cNvSpPr>
              <a:spLocks noEditPoints="1"/>
            </p:cNvSpPr>
            <p:nvPr/>
          </p:nvSpPr>
          <p:spPr bwMode="auto">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0" name="Freeform 25"/>
            <p:cNvSpPr>
              <a:spLocks/>
            </p:cNvSpPr>
            <p:nvPr/>
          </p:nvSpPr>
          <p:spPr bwMode="auto">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1" name="Freeform 26"/>
            <p:cNvSpPr>
              <a:spLocks noEditPoints="1"/>
            </p:cNvSpPr>
            <p:nvPr/>
          </p:nvSpPr>
          <p:spPr bwMode="auto">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2" name="Freeform 27"/>
            <p:cNvSpPr>
              <a:spLocks/>
            </p:cNvSpPr>
            <p:nvPr/>
          </p:nvSpPr>
          <p:spPr bwMode="auto">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3" name="Freeform 28"/>
            <p:cNvSpPr>
              <a:spLocks noEditPoints="1"/>
            </p:cNvSpPr>
            <p:nvPr/>
          </p:nvSpPr>
          <p:spPr bwMode="auto">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4" name="Freeform 29"/>
            <p:cNvSpPr>
              <a:spLocks noEditPoints="1"/>
            </p:cNvSpPr>
            <p:nvPr/>
          </p:nvSpPr>
          <p:spPr bwMode="auto">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5" name="Freeform 30"/>
            <p:cNvSpPr>
              <a:spLocks/>
            </p:cNvSpPr>
            <p:nvPr/>
          </p:nvSpPr>
          <p:spPr bwMode="auto">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grpSp>
      <p:grpSp>
        <p:nvGrpSpPr>
          <p:cNvPr id="39" name="Group 38"/>
          <p:cNvGrpSpPr/>
          <p:nvPr/>
        </p:nvGrpSpPr>
        <p:grpSpPr>
          <a:xfrm>
            <a:off x="470334" y="8792499"/>
            <a:ext cx="4058317" cy="248700"/>
            <a:chOff x="681748" y="8704845"/>
            <a:chExt cx="4004552" cy="246221"/>
          </a:xfrm>
        </p:grpSpPr>
        <p:sp>
          <p:nvSpPr>
            <p:cNvPr id="36" name="TextBox 35"/>
            <p:cNvSpPr txBox="1"/>
            <p:nvPr/>
          </p:nvSpPr>
          <p:spPr>
            <a:xfrm>
              <a:off x="681748" y="8704845"/>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solidFill>
                </a:rPr>
                <a:pPr algn="r"/>
                <a:t>‹#›</a:t>
              </a:fld>
              <a:endParaRPr lang="en-US" sz="800" dirty="0">
                <a:solidFill>
                  <a:schemeClr val="bg2"/>
                </a:solidFill>
              </a:endParaRPr>
            </a:p>
          </p:txBody>
        </p:sp>
        <p:sp>
          <p:nvSpPr>
            <p:cNvPr id="37" name="Date Placeholder 3"/>
            <p:cNvSpPr txBox="1">
              <a:spLocks/>
            </p:cNvSpPr>
            <p:nvPr/>
          </p:nvSpPr>
          <p:spPr>
            <a:xfrm>
              <a:off x="952512" y="8704845"/>
              <a:ext cx="3733788"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t>Copyright © </a:t>
              </a:r>
              <a:r>
                <a:rPr lang="en-GB" altLang="en-US" dirty="0" smtClean="0"/>
                <a:t>2015 </a:t>
              </a:r>
              <a:r>
                <a:rPr lang="en-GB" altLang="en-US" dirty="0"/>
                <a:t>BAE Systems. All Rights </a:t>
              </a:r>
              <a:r>
                <a:rPr lang="en-GB" altLang="en-US" dirty="0" smtClean="0"/>
                <a:t>Reserved. </a:t>
              </a:r>
              <a:br>
                <a:rPr lang="en-GB" altLang="en-US" dirty="0" smtClean="0"/>
              </a:br>
              <a:r>
                <a:rPr lang="en-GB" altLang="en-US" dirty="0" smtClean="0"/>
                <a:t>BAE Systems is a trade mark of BAE Systems plc</a:t>
              </a:r>
              <a:r>
                <a:rPr lang="en-GB" altLang="en-US" baseline="0" dirty="0" smtClean="0"/>
                <a:t> | </a:t>
              </a:r>
              <a:r>
                <a:rPr lang="en-GB" altLang="en-US" dirty="0" smtClean="0"/>
                <a:t>BAE SYSTEMS  PROPRIETARY </a:t>
              </a:r>
              <a:endParaRPr lang="en-GB" altLang="en-US" dirty="0"/>
            </a:p>
          </p:txBody>
        </p:sp>
        <p:sp>
          <p:nvSpPr>
            <p:cNvPr id="38" name="Date Placeholder 3"/>
            <p:cNvSpPr txBox="1">
              <a:spLocks/>
            </p:cNvSpPr>
            <p:nvPr/>
          </p:nvSpPr>
          <p:spPr>
            <a:xfrm>
              <a:off x="881212" y="8704845"/>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t>| </a:t>
              </a:r>
              <a:endParaRPr lang="en-GB" altLang="en-US" dirty="0">
                <a:solidFill>
                  <a:schemeClr val="accent5"/>
                </a:solidFill>
              </a:endParaRPr>
            </a:p>
          </p:txBody>
        </p:sp>
      </p:grpSp>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3627488045"/>
      </p:ext>
    </p:extLst>
  </p:cSld>
  <p:clrMap bg1="lt1" tx1="dk1" bg2="lt2" tx2="dk2" accent1="accent1" accent2="accent2" accent3="accent3" accent4="accent4" accent5="accent5" accent6="accent6" hlink="hlink" folHlink="folHlink"/>
  <p:hf ftr="0" dt="0"/>
  <p:notesStyle>
    <a:lvl1pPr marL="173038" indent="-173038" algn="l" defTabSz="914400" rtl="0" eaLnBrk="1" latinLnBrk="0" hangingPunct="1">
      <a:lnSpc>
        <a:spcPct val="90000"/>
      </a:lnSpc>
      <a:spcBef>
        <a:spcPts val="200"/>
      </a:spcBef>
      <a:buFont typeface="Arial" panose="020B0604020202020204" pitchFamily="34" charset="0"/>
      <a:buChar char="•"/>
      <a:defRPr sz="1600" kern="1200">
        <a:solidFill>
          <a:schemeClr val="tx1"/>
        </a:solidFill>
        <a:latin typeface="+mn-lt"/>
        <a:ea typeface="+mn-ea"/>
        <a:cs typeface="+mn-cs"/>
      </a:defRPr>
    </a:lvl1pPr>
    <a:lvl2pPr marL="346075" indent="-173038" algn="l" defTabSz="914400" rtl="0" eaLnBrk="1" latinLnBrk="0" hangingPunct="1">
      <a:lnSpc>
        <a:spcPct val="90000"/>
      </a:lnSpc>
      <a:spcBef>
        <a:spcPts val="200"/>
      </a:spcBef>
      <a:buClr>
        <a:schemeClr val="tx2"/>
      </a:buClr>
      <a:buFont typeface="Arial" panose="020B0604020202020204" pitchFamily="34" charset="0"/>
      <a:buChar char="•"/>
      <a:defRPr sz="1400" kern="1200">
        <a:solidFill>
          <a:schemeClr val="tx2"/>
        </a:solidFill>
        <a:latin typeface="+mn-lt"/>
        <a:ea typeface="+mn-ea"/>
        <a:cs typeface="+mn-cs"/>
      </a:defRPr>
    </a:lvl2pPr>
    <a:lvl3pPr marL="512763" indent="-16668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3pPr>
    <a:lvl4pPr marL="685800" indent="-17303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4pPr>
    <a:lvl5pPr marL="858838" indent="-17303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dirty="0" smtClean="0"/>
              <a:t>Introduction</a:t>
            </a:r>
            <a:endParaRPr lang="en-US" dirty="0"/>
          </a:p>
        </p:txBody>
      </p:sp>
      <p:sp>
        <p:nvSpPr>
          <p:cNvPr id="4" name="Header Placeholder 3"/>
          <p:cNvSpPr>
            <a:spLocks noGrp="1"/>
          </p:cNvSpPr>
          <p:nvPr>
            <p:ph type="hdr" sz="quarter" idx="10"/>
          </p:nvPr>
        </p:nvSpPr>
        <p:spPr>
          <a:xfrm>
            <a:off x="0" y="0"/>
            <a:ext cx="2945397" cy="496490"/>
          </a:xfrm>
          <a:prstGeom prst="rect">
            <a:avLst/>
          </a:prstGeom>
        </p:spPr>
        <p:txBody>
          <a:bodyPr lIns="86755" tIns="43377" rIns="86755" bIns="43377"/>
          <a:lstStyle/>
          <a:p>
            <a:endParaRPr lang="en-US" dirty="0">
              <a:solidFill>
                <a:prstClr val="black"/>
              </a:solidFill>
              <a:latin typeface="Calibri"/>
            </a:endParaRPr>
          </a:p>
        </p:txBody>
      </p:sp>
    </p:spTree>
    <p:extLst>
      <p:ext uri="{BB962C8B-B14F-4D97-AF65-F5344CB8AC3E}">
        <p14:creationId xmlns:p14="http://schemas.microsoft.com/office/powerpoint/2010/main" val="2821645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4056590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57</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164227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1642279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3263" y="517525"/>
            <a:ext cx="5543550"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7" y="8772278"/>
            <a:ext cx="3012457" cy="462320"/>
          </a:xfrm>
          <a:prstGeom prst="rect">
            <a:avLst/>
          </a:prstGeom>
        </p:spPr>
        <p:txBody>
          <a:bodyPr/>
          <a:lstStyle/>
          <a:p>
            <a:fld id="{49152F63-DA6E-4BA7-ABDE-BAF7C34F3653}" type="slidenum">
              <a:rPr lang="en-GB" smtClean="0"/>
              <a:t>66</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3</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155700"/>
            <a:ext cx="5540375" cy="3116263"/>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91172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32</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34</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35</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43</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t>49</a:t>
            </a:fld>
            <a:endParaRPr lang="en-GB" dirty="0"/>
          </a:p>
        </p:txBody>
      </p:sp>
    </p:spTree>
    <p:extLst>
      <p:ext uri="{BB962C8B-B14F-4D97-AF65-F5344CB8AC3E}">
        <p14:creationId xmlns:p14="http://schemas.microsoft.com/office/powerpoint/2010/main" val="3112555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4137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Master Title Style</a:t>
            </a:r>
            <a:endParaRPr lang="en-US" dirty="0"/>
          </a:p>
        </p:txBody>
      </p:sp>
      <p:sp>
        <p:nvSpPr>
          <p:cNvPr id="38" name="Rectangle 37"/>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9" name="Group 4"/>
          <p:cNvGrpSpPr>
            <a:grpSpLocks noChangeAspect="1"/>
          </p:cNvGrpSpPr>
          <p:nvPr userDrawn="1"/>
        </p:nvGrpSpPr>
        <p:grpSpPr bwMode="gray">
          <a:xfrm>
            <a:off x="9720862" y="6216299"/>
            <a:ext cx="1553370" cy="367455"/>
            <a:chOff x="8" y="1253"/>
            <a:chExt cx="7660" cy="1812"/>
          </a:xfrm>
        </p:grpSpPr>
        <p:sp>
          <p:nvSpPr>
            <p:cNvPr id="10"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1"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2"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3"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4"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47" name="TextBox 46"/>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8"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a:t>
            </a:r>
            <a:r>
              <a:rPr lang="en-GB" altLang="en-US" baseline="0" dirty="0" smtClean="0">
                <a:solidFill>
                  <a:schemeClr val="bg2">
                    <a:lumMod val="75000"/>
                  </a:schemeClr>
                </a:solidFill>
              </a:rPr>
              <a:t> </a:t>
            </a:r>
            <a:r>
              <a:rPr lang="en-GB" altLang="en-US" dirty="0" smtClean="0">
                <a:solidFill>
                  <a:schemeClr val="bg2">
                    <a:lumMod val="75000"/>
                  </a:schemeClr>
                </a:solidFill>
              </a:rPr>
              <a:t>BAE </a:t>
            </a:r>
            <a:r>
              <a:rPr lang="en-GB" altLang="en-US" dirty="0">
                <a:solidFill>
                  <a:schemeClr val="bg2">
                    <a:lumMod val="75000"/>
                  </a:schemeClr>
                </a:solidFill>
              </a:rPr>
              <a:t>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49"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124489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448">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91" name="Rectangle 90"/>
          <p:cNvSpPr/>
          <p:nvPr userDrawn="1"/>
        </p:nvSpPr>
        <p:spPr bwMode="gray">
          <a:xfrm>
            <a:off x="0"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39" name="TextBox 38"/>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0"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41"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185857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69" name="Title 1"/>
          <p:cNvSpPr>
            <a:spLocks noGrp="1"/>
          </p:cNvSpPr>
          <p:nvPr>
            <p:ph type="ctrTitle" hasCustomPrompt="1"/>
          </p:nvPr>
        </p:nvSpPr>
        <p:spPr bwMode="gray">
          <a:xfrm>
            <a:off x="1237120" y="2732674"/>
            <a:ext cx="10037112" cy="646331"/>
          </a:xfrm>
        </p:spPr>
        <p:txBody>
          <a:bodyPr wrap="square" anchor="b">
            <a:spAutoFit/>
          </a:bodyPr>
          <a:lstStyle>
            <a:lvl1pPr algn="l">
              <a:lnSpc>
                <a:spcPct val="100000"/>
              </a:lnSpc>
              <a:defRPr sz="4200">
                <a:solidFill>
                  <a:schemeClr val="tx2"/>
                </a:solidFill>
              </a:defRPr>
            </a:lvl1pPr>
          </a:lstStyle>
          <a:p>
            <a:r>
              <a:rPr lang="en-US" dirty="0" smtClean="0"/>
              <a:t>Click to Edit Master Title Style</a:t>
            </a:r>
            <a:endParaRPr lang="en-US" dirty="0"/>
          </a:p>
        </p:txBody>
      </p:sp>
      <p:sp>
        <p:nvSpPr>
          <p:cNvPr id="70" name="Rectangle 69"/>
          <p:cNvSpPr/>
          <p:nvPr userDrawn="1"/>
        </p:nvSpPr>
        <p:spPr bwMode="gray">
          <a:xfrm>
            <a:off x="914161" y="2878931"/>
            <a:ext cx="164739" cy="395288"/>
          </a:xfrm>
          <a:prstGeom prst="rect">
            <a:avLst/>
          </a:prstGeom>
          <a:solidFill>
            <a:srgbClr val="FC4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35" name="Rectangle 34"/>
          <p:cNvSpPr/>
          <p:nvPr userDrawn="1"/>
        </p:nvSpPr>
        <p:spPr bwMode="gray">
          <a:xfrm>
            <a:off x="0" y="5942945"/>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7" name="Group 4"/>
          <p:cNvGrpSpPr>
            <a:grpSpLocks noChangeAspect="1"/>
          </p:cNvGrpSpPr>
          <p:nvPr userDrawn="1"/>
        </p:nvGrpSpPr>
        <p:grpSpPr bwMode="gray">
          <a:xfrm>
            <a:off x="9980972" y="6246852"/>
            <a:ext cx="1295040" cy="306348"/>
            <a:chOff x="8" y="1253"/>
            <a:chExt cx="7660" cy="1812"/>
          </a:xfrm>
        </p:grpSpPr>
        <p:sp>
          <p:nvSpPr>
            <p:cNvPr id="3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66" name="TextBox 65"/>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67"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8"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268395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Right">
    <p:spTree>
      <p:nvGrpSpPr>
        <p:cNvPr id="1" name=""/>
        <p:cNvGrpSpPr/>
        <p:nvPr/>
      </p:nvGrpSpPr>
      <p:grpSpPr>
        <a:xfrm>
          <a:off x="0" y="0"/>
          <a:ext cx="0" cy="0"/>
          <a:chOff x="0" y="0"/>
          <a:chExt cx="0" cy="0"/>
        </a:xfrm>
      </p:grpSpPr>
      <p:sp>
        <p:nvSpPr>
          <p:cNvPr id="5" name="Rectangle 4"/>
          <p:cNvSpPr/>
          <p:nvPr userDrawn="1"/>
        </p:nvSpPr>
        <p:spPr bwMode="gray">
          <a:xfrm>
            <a:off x="0"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16" name="Title 1"/>
          <p:cNvSpPr>
            <a:spLocks noGrp="1"/>
          </p:cNvSpPr>
          <p:nvPr>
            <p:ph type="title" hasCustomPrompt="1"/>
          </p:nvPr>
        </p:nvSpPr>
        <p:spPr bwMode="gray">
          <a:xfrm>
            <a:off x="6876832"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17" name="Content Placeholder 2"/>
          <p:cNvSpPr>
            <a:spLocks noGrp="1"/>
          </p:cNvSpPr>
          <p:nvPr>
            <p:ph idx="1"/>
          </p:nvPr>
        </p:nvSpPr>
        <p:spPr bwMode="gray">
          <a:xfrm>
            <a:off x="6553874" y="2151687"/>
            <a:ext cx="4719876" cy="379191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2"/>
          </p:nvPr>
        </p:nvSpPr>
        <p:spPr bwMode="gray">
          <a:xfrm>
            <a:off x="6883976"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Rectangle 18"/>
          <p:cNvSpPr/>
          <p:nvPr userDrawn="1"/>
        </p:nvSpPr>
        <p:spPr bwMode="gray">
          <a:xfrm>
            <a:off x="6553874"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8" name="Picture Placeholder 7"/>
          <p:cNvSpPr>
            <a:spLocks noGrp="1"/>
          </p:cNvSpPr>
          <p:nvPr>
            <p:ph type="pic" sz="quarter" idx="13"/>
          </p:nvPr>
        </p:nvSpPr>
        <p:spPr bwMode="gray">
          <a:xfrm>
            <a:off x="1"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grpSp>
        <p:nvGrpSpPr>
          <p:cNvPr id="40" name="Group 4"/>
          <p:cNvGrpSpPr>
            <a:grpSpLocks noChangeAspect="1"/>
          </p:cNvGrpSpPr>
          <p:nvPr userDrawn="1"/>
        </p:nvGrpSpPr>
        <p:grpSpPr bwMode="gray">
          <a:xfrm>
            <a:off x="9980972" y="6246852"/>
            <a:ext cx="1295040" cy="306348"/>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58" name="TextBox 57"/>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5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0"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88310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Left">
    <p:spTree>
      <p:nvGrpSpPr>
        <p:cNvPr id="1" name=""/>
        <p:cNvGrpSpPr/>
        <p:nvPr/>
      </p:nvGrpSpPr>
      <p:grpSpPr>
        <a:xfrm>
          <a:off x="0" y="0"/>
          <a:ext cx="0" cy="0"/>
          <a:chOff x="0" y="0"/>
          <a:chExt cx="0" cy="0"/>
        </a:xfrm>
      </p:grpSpPr>
      <p:sp>
        <p:nvSpPr>
          <p:cNvPr id="5" name="Rectangle 4"/>
          <p:cNvSpPr/>
          <p:nvPr userDrawn="1"/>
        </p:nvSpPr>
        <p:spPr bwMode="gray">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8" name="Picture Placeholder 7"/>
          <p:cNvSpPr>
            <a:spLocks noGrp="1"/>
          </p:cNvSpPr>
          <p:nvPr>
            <p:ph type="pic" sz="quarter" idx="13"/>
          </p:nvPr>
        </p:nvSpPr>
        <p:spPr bwMode="gray">
          <a:xfrm>
            <a:off x="6096002"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sp>
        <p:nvSpPr>
          <p:cNvPr id="53" name="TextBox 52"/>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54"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55"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62" name="Title 1"/>
          <p:cNvSpPr>
            <a:spLocks noGrp="1"/>
          </p:cNvSpPr>
          <p:nvPr>
            <p:ph type="title" hasCustomPrompt="1"/>
          </p:nvPr>
        </p:nvSpPr>
        <p:spPr bwMode="gray">
          <a:xfrm>
            <a:off x="1237120"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65" name="Content Placeholder 2"/>
          <p:cNvSpPr>
            <a:spLocks noGrp="1"/>
          </p:cNvSpPr>
          <p:nvPr>
            <p:ph idx="1"/>
          </p:nvPr>
        </p:nvSpPr>
        <p:spPr bwMode="gray">
          <a:xfrm>
            <a:off x="914162" y="2151687"/>
            <a:ext cx="4719876" cy="379191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6" name="Text Placeholder 2"/>
          <p:cNvSpPr>
            <a:spLocks noGrp="1"/>
          </p:cNvSpPr>
          <p:nvPr>
            <p:ph type="body" idx="12"/>
          </p:nvPr>
        </p:nvSpPr>
        <p:spPr bwMode="gray">
          <a:xfrm>
            <a:off x="1244264"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9" name="Rectangle 68"/>
          <p:cNvSpPr/>
          <p:nvPr userDrawn="1"/>
        </p:nvSpPr>
        <p:spPr bwMode="gray">
          <a:xfrm>
            <a:off x="914162"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8171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7" name="Rectangle 6"/>
          <p:cNvSpPr/>
          <p:nvPr userDrawn="1"/>
        </p:nvSpPr>
        <p:spPr bwMode="gray">
          <a:xfrm>
            <a:off x="0" y="0"/>
            <a:ext cx="6095999"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2" name="Title 1"/>
          <p:cNvSpPr>
            <a:spLocks noGrp="1"/>
          </p:cNvSpPr>
          <p:nvPr>
            <p:ph type="title" hasCustomPrompt="1"/>
          </p:nvPr>
        </p:nvSpPr>
        <p:spPr bwMode="gray">
          <a:xfrm>
            <a:off x="1237120" y="432268"/>
            <a:ext cx="4396918" cy="946941"/>
          </a:xfrm>
        </p:spPr>
        <p:txBody>
          <a:bodyPr wrap="square">
            <a:noAutofit/>
          </a:bodyPr>
          <a:lstStyle>
            <a:lvl1pPr>
              <a:defRPr>
                <a:solidFill>
                  <a:schemeClr val="bg1"/>
                </a:solidFill>
              </a:defRPr>
            </a:lvl1pPr>
          </a:lstStyle>
          <a:p>
            <a:r>
              <a:rPr lang="en-US" dirty="0" smtClean="0"/>
              <a:t>Click to Edit Master</a:t>
            </a:r>
            <a:br>
              <a:rPr lang="en-US" dirty="0" smtClean="0"/>
            </a:br>
            <a:r>
              <a:rPr lang="en-US" dirty="0" smtClean="0"/>
              <a:t>Title Style</a:t>
            </a:r>
            <a:endParaRPr lang="en-US" dirty="0"/>
          </a:p>
        </p:txBody>
      </p:sp>
      <p:sp>
        <p:nvSpPr>
          <p:cNvPr id="50" name="Rectangle 49"/>
          <p:cNvSpPr/>
          <p:nvPr userDrawn="1"/>
        </p:nvSpPr>
        <p:spPr bwMode="gray">
          <a:xfrm>
            <a:off x="914162" y="455695"/>
            <a:ext cx="164739" cy="81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5" name="Text Placeholder 4"/>
          <p:cNvSpPr>
            <a:spLocks noGrp="1"/>
          </p:cNvSpPr>
          <p:nvPr>
            <p:ph type="body" sz="quarter" idx="15" hasCustomPrompt="1"/>
          </p:nvPr>
        </p:nvSpPr>
        <p:spPr bwMode="gray">
          <a:xfrm>
            <a:off x="914400" y="2222500"/>
            <a:ext cx="4719638" cy="3716338"/>
          </a:xfrm>
        </p:spPr>
        <p:txBody>
          <a:bodyPr/>
          <a:lstStyle>
            <a:lvl1pPr marL="174625" indent="-174625">
              <a:lnSpc>
                <a:spcPct val="130000"/>
              </a:lnSpc>
              <a:spcBef>
                <a:spcPts val="600"/>
              </a:spcBef>
              <a:spcAft>
                <a:spcPts val="600"/>
              </a:spcAft>
              <a:buClr>
                <a:schemeClr val="bg1"/>
              </a:buClr>
              <a:buFont typeface="Tahoma" panose="020B0604030504040204" pitchFamily="34" charset="0"/>
              <a:buChar char="["/>
              <a:defRPr>
                <a:solidFill>
                  <a:schemeClr val="bg1"/>
                </a:solidFill>
              </a:defRPr>
            </a:lvl1pPr>
            <a:lvl2pPr marL="177800" indent="-3175">
              <a:spcBef>
                <a:spcPts val="1200"/>
              </a:spcBef>
              <a:spcAft>
                <a:spcPts val="600"/>
              </a:spcAft>
              <a:buFont typeface="Tahoma" panose="020B0604030504040204" pitchFamily="34" charset="0"/>
              <a:buChar char="​"/>
              <a:defRPr b="1">
                <a:solidFill>
                  <a:schemeClr val="tx1"/>
                </a:solidFill>
              </a:defRPr>
            </a:lvl2pPr>
            <a:lvl3pPr marL="174625" indent="0">
              <a:spcBef>
                <a:spcPts val="0"/>
              </a:spcBef>
              <a:spcAft>
                <a:spcPts val="600"/>
              </a:spcAft>
              <a:buFont typeface="Tahoma" panose="020B0604030504040204" pitchFamily="34" charset="0"/>
              <a:buChar char="​"/>
              <a:defRPr sz="1000">
                <a:solidFill>
                  <a:schemeClr val="tx1"/>
                </a:solidFill>
              </a:defRPr>
            </a:lvl3pPr>
            <a:lvl4pPr>
              <a:defRPr>
                <a:solidFill>
                  <a:schemeClr val="bg1"/>
                </a:solidFill>
              </a:defRPr>
            </a:lvl4pPr>
            <a:lvl5pPr>
              <a:defRPr>
                <a:solidFill>
                  <a:schemeClr val="bg1"/>
                </a:solidFill>
              </a:defRPr>
            </a:lvl5pPr>
            <a:lvl6pPr>
              <a:defRPr>
                <a:solidFill>
                  <a:schemeClr val="bg1"/>
                </a:solidFill>
              </a:defRPr>
            </a:lvl6pPr>
            <a:lvl7pPr marL="177800" indent="-177800">
              <a:spcBef>
                <a:spcPts val="1400"/>
              </a:spcBef>
              <a:spcAft>
                <a:spcPts val="0"/>
              </a:spcAft>
              <a:buClr>
                <a:schemeClr val="bg1"/>
              </a:buClr>
              <a:defRPr sz="2000">
                <a:solidFill>
                  <a:schemeClr val="bg1"/>
                </a:solidFill>
              </a:defRPr>
            </a:lvl7pPr>
            <a:lvl8pPr marL="342900" indent="-165100">
              <a:lnSpc>
                <a:spcPct val="85000"/>
              </a:lnSpc>
              <a:spcBef>
                <a:spcPts val="600"/>
              </a:spcBef>
              <a:spcAft>
                <a:spcPts val="200"/>
              </a:spcAft>
              <a:buClr>
                <a:schemeClr val="bg1"/>
              </a:buClr>
              <a:buFont typeface="Arial" panose="020B0604020202020204" pitchFamily="34" charset="0"/>
              <a:buChar char="•"/>
              <a:tabLst/>
              <a:defRPr sz="2000" b="0">
                <a:solidFill>
                  <a:schemeClr val="bg1"/>
                </a:solidFill>
              </a:defRPr>
            </a:lvl8pPr>
            <a:lvl9pPr marL="514350" indent="-171450">
              <a:spcBef>
                <a:spcPts val="600"/>
              </a:spcBef>
              <a:spcAft>
                <a:spcPts val="200"/>
              </a:spcAft>
              <a:buClr>
                <a:schemeClr val="bg1"/>
              </a:buClr>
              <a:buFont typeface="Arial" panose="020B0604020202020204" pitchFamily="34" charset="0"/>
              <a:buChar char="•"/>
              <a:tabLst/>
              <a:defRPr sz="1800" b="0">
                <a:solidFill>
                  <a:schemeClr val="bg1"/>
                </a:solidFill>
              </a:defRPr>
            </a:lvl9pPr>
          </a:lstStyle>
          <a:p>
            <a:pPr lvl="0"/>
            <a:r>
              <a:rPr lang="en-US" dirty="0" smtClean="0"/>
              <a:t>Click to edit Master text styles ]</a:t>
            </a:r>
          </a:p>
          <a:p>
            <a:pPr lvl="1"/>
            <a:r>
              <a:rPr lang="en-US" dirty="0" smtClean="0"/>
              <a:t>Attribution</a:t>
            </a:r>
          </a:p>
          <a:p>
            <a:pPr lvl="2"/>
            <a:r>
              <a:rPr lang="en-US" dirty="0" smtClean="0"/>
              <a:t>Third level</a:t>
            </a:r>
          </a:p>
          <a:p>
            <a:pPr lvl="3"/>
            <a:r>
              <a:rPr lang="en-US" dirty="0" smtClean="0"/>
              <a:t>Fourth level</a:t>
            </a:r>
          </a:p>
          <a:p>
            <a:pPr lvl="4"/>
            <a:r>
              <a:rPr lang="en-US" dirty="0" smtClean="0"/>
              <a:t>Fifth level</a:t>
            </a:r>
          </a:p>
          <a:p>
            <a:pPr lvl="5"/>
            <a:r>
              <a:rPr lang="en-US" dirty="0" err="1" smtClean="0"/>
              <a:t>Ijwebglwiejgbk</a:t>
            </a:r>
            <a:endParaRPr lang="en-US" dirty="0" smtClean="0"/>
          </a:p>
          <a:p>
            <a:pPr lvl="6"/>
            <a:r>
              <a:rPr lang="en-US" dirty="0" smtClean="0"/>
              <a:t>One</a:t>
            </a:r>
          </a:p>
          <a:p>
            <a:pPr lvl="7"/>
            <a:r>
              <a:rPr lang="en-US" dirty="0" smtClean="0"/>
              <a:t>Quote</a:t>
            </a:r>
          </a:p>
          <a:p>
            <a:pPr lvl="8"/>
            <a:r>
              <a:rPr lang="en-US" dirty="0" smtClean="0"/>
              <a:t>Attribution</a:t>
            </a:r>
          </a:p>
        </p:txBody>
      </p:sp>
      <p:grpSp>
        <p:nvGrpSpPr>
          <p:cNvPr id="47" name="Group 4"/>
          <p:cNvGrpSpPr>
            <a:grpSpLocks noChangeAspect="1"/>
          </p:cNvGrpSpPr>
          <p:nvPr userDrawn="1"/>
        </p:nvGrpSpPr>
        <p:grpSpPr bwMode="gray">
          <a:xfrm>
            <a:off x="9980972" y="6246852"/>
            <a:ext cx="1295040" cy="306348"/>
            <a:chOff x="8" y="1253"/>
            <a:chExt cx="7660" cy="1812"/>
          </a:xfrm>
        </p:grpSpPr>
        <p:sp>
          <p:nvSpPr>
            <p:cNvPr id="4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76" name="Text Placeholder 2"/>
          <p:cNvSpPr>
            <a:spLocks noGrp="1"/>
          </p:cNvSpPr>
          <p:nvPr>
            <p:ph type="body" idx="10"/>
          </p:nvPr>
        </p:nvSpPr>
        <p:spPr bwMode="gray">
          <a:xfrm>
            <a:off x="1244266" y="1432877"/>
            <a:ext cx="4389772" cy="261610"/>
          </a:xfrm>
          <a:prstGeom prst="rect">
            <a:avLst/>
          </a:prstGeom>
        </p:spPr>
        <p:txBody>
          <a:bodyPr wrap="square" anchor="t">
            <a:noAutofit/>
          </a:bodyPr>
          <a:lstStyle>
            <a:lvl1pPr marL="228600" indent="-228600">
              <a:lnSpc>
                <a:spcPct val="85000"/>
              </a:lnSpc>
              <a:buClr>
                <a:schemeClr val="bg1"/>
              </a:buClr>
              <a:buFont typeface="Tahoma" panose="020B0604030504040204" pitchFamily="34" charset="0"/>
              <a:buChar char="˃"/>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6" name="TextBox 45"/>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accent1">
                    <a:lumMod val="50000"/>
                  </a:schemeClr>
                </a:solidFill>
              </a:rPr>
              <a:pPr algn="r"/>
              <a:t>‹#›</a:t>
            </a:fld>
            <a:endParaRPr lang="en-US" sz="800" dirty="0">
              <a:solidFill>
                <a:schemeClr val="accent1">
                  <a:lumMod val="50000"/>
                </a:schemeClr>
              </a:solidFill>
            </a:endParaRPr>
          </a:p>
        </p:txBody>
      </p:sp>
      <p:sp>
        <p:nvSpPr>
          <p:cNvPr id="4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1">
                    <a:lumMod val="50000"/>
                  </a:schemeClr>
                </a:solidFill>
              </a:rPr>
              <a:t>Copyright © </a:t>
            </a:r>
            <a:r>
              <a:rPr lang="en-GB" altLang="en-US" dirty="0" smtClean="0">
                <a:solidFill>
                  <a:schemeClr val="accent1">
                    <a:lumMod val="50000"/>
                  </a:schemeClr>
                </a:solidFill>
              </a:rPr>
              <a:t>2017 </a:t>
            </a:r>
            <a:r>
              <a:rPr lang="en-GB" altLang="en-US" dirty="0">
                <a:solidFill>
                  <a:schemeClr val="accent1">
                    <a:lumMod val="50000"/>
                  </a:schemeClr>
                </a:solidFill>
              </a:rPr>
              <a:t>BAE Systems. All Rights </a:t>
            </a:r>
            <a:r>
              <a:rPr lang="en-GB" altLang="en-US" dirty="0" smtClean="0">
                <a:solidFill>
                  <a:schemeClr val="accent1">
                    <a:lumMod val="50000"/>
                  </a:schemeClr>
                </a:solidFill>
              </a:rPr>
              <a:t>Reserved. </a:t>
            </a:r>
            <a:br>
              <a:rPr lang="en-GB" altLang="en-US" dirty="0" smtClean="0">
                <a:solidFill>
                  <a:schemeClr val="accent1">
                    <a:lumMod val="50000"/>
                  </a:schemeClr>
                </a:solidFill>
              </a:rPr>
            </a:br>
            <a:r>
              <a:rPr lang="en-GB" altLang="en-US" dirty="0" smtClean="0">
                <a:solidFill>
                  <a:schemeClr val="accent1">
                    <a:lumMod val="50000"/>
                  </a:schemeClr>
                </a:solidFill>
              </a:rPr>
              <a:t>BAE Systems is a trade mark of BAE Systems plc</a:t>
            </a:r>
            <a:endParaRPr lang="en-GB" altLang="en-US" dirty="0">
              <a:solidFill>
                <a:schemeClr val="accent1">
                  <a:lumMod val="50000"/>
                </a:schemeClr>
              </a:solidFill>
            </a:endParaRPr>
          </a:p>
        </p:txBody>
      </p:sp>
      <p:sp>
        <p:nvSpPr>
          <p:cNvPr id="7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accent1">
                    <a:lumMod val="50000"/>
                  </a:schemeClr>
                </a:solidFill>
              </a:rPr>
              <a:t>| </a:t>
            </a:r>
            <a:endParaRPr lang="en-GB" altLang="en-US" dirty="0">
              <a:solidFill>
                <a:schemeClr val="accent1">
                  <a:lumMod val="50000"/>
                </a:schemeClr>
              </a:solidFill>
            </a:endParaRPr>
          </a:p>
        </p:txBody>
      </p:sp>
    </p:spTree>
    <p:extLst>
      <p:ext uri="{BB962C8B-B14F-4D97-AF65-F5344CB8AC3E}">
        <p14:creationId xmlns:p14="http://schemas.microsoft.com/office/powerpoint/2010/main" val="237356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18"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6" name="Content Placeholder 2"/>
          <p:cNvSpPr>
            <a:spLocks noGrp="1"/>
          </p:cNvSpPr>
          <p:nvPr>
            <p:ph idx="11"/>
          </p:nvPr>
        </p:nvSpPr>
        <p:spPr bwMode="gray">
          <a:xfrm>
            <a:off x="914162"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5" name="Group 4"/>
          <p:cNvGrpSpPr>
            <a:grpSpLocks noChangeAspect="1"/>
          </p:cNvGrpSpPr>
          <p:nvPr userDrawn="1"/>
        </p:nvGrpSpPr>
        <p:grpSpPr bwMode="gray">
          <a:xfrm>
            <a:off x="9980972" y="6246852"/>
            <a:ext cx="1295040" cy="306348"/>
            <a:chOff x="8" y="1253"/>
            <a:chExt cx="7660" cy="1812"/>
          </a:xfrm>
        </p:grpSpPr>
        <p:sp>
          <p:nvSpPr>
            <p:cNvPr id="36"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7"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8"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65" name="TextBox 64"/>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66"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209283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Oran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8" name="Rectangle 37"/>
          <p:cNvSpPr/>
          <p:nvPr userDrawn="1"/>
        </p:nvSpPr>
        <p:spPr bwMode="gray">
          <a:xfrm>
            <a:off x="0" y="4121880"/>
            <a:ext cx="6095999" cy="2736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43" name="Content Placeholder 2"/>
          <p:cNvSpPr>
            <a:spLocks noGrp="1"/>
          </p:cNvSpPr>
          <p:nvPr>
            <p:ph idx="1"/>
          </p:nvPr>
        </p:nvSpPr>
        <p:spPr bwMode="gray">
          <a:xfrm>
            <a:off x="914162" y="4359859"/>
            <a:ext cx="4719876" cy="1864267"/>
          </a:xfrm>
          <a:prstGeom prst="rect">
            <a:avLst/>
          </a:prstGeom>
        </p:spPr>
        <p:txBody>
          <a:bodyPr>
            <a:noAutofit/>
          </a:bodyPr>
          <a:lstStyle>
            <a:lvl1pPr>
              <a:buClr>
                <a:schemeClr val="tx1"/>
              </a:buClr>
              <a:defRPr sz="2000">
                <a:solidFill>
                  <a:schemeClr val="tx1"/>
                </a:solidFill>
              </a:defRPr>
            </a:lvl1pPr>
            <a:lvl2pPr>
              <a:buClr>
                <a:schemeClr val="tx1"/>
              </a:buClr>
              <a:defRPr sz="1800">
                <a:solidFill>
                  <a:schemeClr val="tx1"/>
                </a:solidFill>
              </a:defRPr>
            </a:lvl2pPr>
            <a:lvl3pPr>
              <a:buClr>
                <a:schemeClr val="tx1"/>
              </a:buClr>
              <a:defRPr sz="1600">
                <a:solidFill>
                  <a:schemeClr val="tx1"/>
                </a:solidFill>
              </a:defRPr>
            </a:lvl3pPr>
            <a:lvl4pPr>
              <a:defRPr sz="2000">
                <a:solidFill>
                  <a:schemeClr val="bg1"/>
                </a:solidFill>
              </a:defRPr>
            </a:lvl4pPr>
            <a:lvl5pPr>
              <a:defRPr sz="1800">
                <a:solidFill>
                  <a:schemeClr val="tx1"/>
                </a:solidFill>
              </a:defRPr>
            </a:lvl5pPr>
            <a:lvl6pPr>
              <a:defRPr sz="1600" baseline="0">
                <a:solidFill>
                  <a:schemeClr val="tx1"/>
                </a:solidFill>
              </a:defRPr>
            </a:lvl6pPr>
            <a:lvl7pPr>
              <a:buClr>
                <a:schemeClr val="tx1"/>
              </a:buClr>
              <a:defRPr baseline="0">
                <a:solidFill>
                  <a:schemeClr val="tx1"/>
                </a:solidFill>
              </a:defRPr>
            </a:lvl7pPr>
            <a:lvl8pPr>
              <a:buClr>
                <a:schemeClr val="bg1"/>
              </a:buClr>
              <a:defRPr baseline="0">
                <a:solidFill>
                  <a:schemeClr val="bg1"/>
                </a:solidFill>
              </a:defRPr>
            </a:lvl8pPr>
            <a:lvl9pPr>
              <a:buClr>
                <a:schemeClr val="tx1"/>
              </a:buClr>
              <a:defRPr baseline="0">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4"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6" name="Group 4"/>
          <p:cNvGrpSpPr>
            <a:grpSpLocks noChangeAspect="1"/>
          </p:cNvGrpSpPr>
          <p:nvPr userDrawn="1"/>
        </p:nvGrpSpPr>
        <p:grpSpPr bwMode="gray">
          <a:xfrm>
            <a:off x="9980972" y="6246852"/>
            <a:ext cx="1295040" cy="306348"/>
            <a:chOff x="8" y="1253"/>
            <a:chExt cx="7660" cy="1812"/>
          </a:xfrm>
        </p:grpSpPr>
        <p:sp>
          <p:nvSpPr>
            <p:cNvPr id="37"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51" name="TextBox 5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accent1">
                    <a:lumMod val="50000"/>
                  </a:schemeClr>
                </a:solidFill>
              </a:rPr>
              <a:pPr algn="r"/>
              <a:t>‹#›</a:t>
            </a:fld>
            <a:endParaRPr lang="en-US" sz="800" dirty="0">
              <a:solidFill>
                <a:schemeClr val="accent1">
                  <a:lumMod val="50000"/>
                </a:schemeClr>
              </a:solidFill>
            </a:endParaRPr>
          </a:p>
        </p:txBody>
      </p:sp>
      <p:sp>
        <p:nvSpPr>
          <p:cNvPr id="52"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1">
                    <a:lumMod val="50000"/>
                  </a:schemeClr>
                </a:solidFill>
              </a:rPr>
              <a:t>Copyright © </a:t>
            </a:r>
            <a:r>
              <a:rPr lang="en-GB" altLang="en-US" dirty="0" smtClean="0">
                <a:solidFill>
                  <a:schemeClr val="accent1">
                    <a:lumMod val="50000"/>
                  </a:schemeClr>
                </a:solidFill>
              </a:rPr>
              <a:t>2017 </a:t>
            </a:r>
            <a:r>
              <a:rPr lang="en-GB" altLang="en-US" dirty="0">
                <a:solidFill>
                  <a:schemeClr val="accent1">
                    <a:lumMod val="50000"/>
                  </a:schemeClr>
                </a:solidFill>
              </a:rPr>
              <a:t>BAE Systems. All Rights </a:t>
            </a:r>
            <a:r>
              <a:rPr lang="en-GB" altLang="en-US" dirty="0" smtClean="0">
                <a:solidFill>
                  <a:schemeClr val="accent1">
                    <a:lumMod val="50000"/>
                  </a:schemeClr>
                </a:solidFill>
              </a:rPr>
              <a:t>Reserved. </a:t>
            </a:r>
            <a:br>
              <a:rPr lang="en-GB" altLang="en-US" dirty="0" smtClean="0">
                <a:solidFill>
                  <a:schemeClr val="accent1">
                    <a:lumMod val="50000"/>
                  </a:schemeClr>
                </a:solidFill>
              </a:rPr>
            </a:br>
            <a:r>
              <a:rPr lang="en-GB" altLang="en-US" dirty="0" smtClean="0">
                <a:solidFill>
                  <a:schemeClr val="accent1">
                    <a:lumMod val="50000"/>
                  </a:schemeClr>
                </a:solidFill>
              </a:rPr>
              <a:t>BAE Systems is a trade mark of BAE Systems plc</a:t>
            </a:r>
            <a:endParaRPr lang="en-GB" altLang="en-US" dirty="0">
              <a:solidFill>
                <a:schemeClr val="accent1">
                  <a:lumMod val="50000"/>
                </a:schemeClr>
              </a:solidFill>
            </a:endParaRPr>
          </a:p>
        </p:txBody>
      </p:sp>
      <p:sp>
        <p:nvSpPr>
          <p:cNvPr id="53"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accent1">
                    <a:lumMod val="50000"/>
                  </a:schemeClr>
                </a:solidFill>
              </a:rPr>
              <a:t>| </a:t>
            </a:r>
            <a:endParaRPr lang="en-GB" altLang="en-US" dirty="0">
              <a:solidFill>
                <a:schemeClr val="accent1">
                  <a:lumMod val="50000"/>
                </a:schemeClr>
              </a:solidFill>
            </a:endParaRPr>
          </a:p>
        </p:txBody>
      </p:sp>
    </p:spTree>
    <p:extLst>
      <p:ext uri="{BB962C8B-B14F-4D97-AF65-F5344CB8AC3E}">
        <p14:creationId xmlns:p14="http://schemas.microsoft.com/office/powerpoint/2010/main" val="322439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solidFill>
          <a:schemeClr val="tx2"/>
        </a:solidFill>
        <a:effectLst/>
      </p:bgPr>
    </p:bg>
    <p:spTree>
      <p:nvGrpSpPr>
        <p:cNvPr id="1" name=""/>
        <p:cNvGrpSpPr/>
        <p:nvPr/>
      </p:nvGrpSpPr>
      <p:grpSpPr>
        <a:xfrm>
          <a:off x="0" y="0"/>
          <a:ext cx="0" cy="0"/>
          <a:chOff x="0" y="0"/>
          <a:chExt cx="0" cy="0"/>
        </a:xfrm>
      </p:grpSpPr>
      <p:sp>
        <p:nvSpPr>
          <p:cNvPr id="36" name="Rectangle 35"/>
          <p:cNvSpPr/>
          <p:nvPr userDrawn="1"/>
        </p:nvSpPr>
        <p:spPr bwMode="gray">
          <a:xfrm>
            <a:off x="0" y="5942945"/>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37" name="Text Placeholder 2"/>
          <p:cNvSpPr>
            <a:spLocks noGrp="1"/>
          </p:cNvSpPr>
          <p:nvPr>
            <p:ph type="body" idx="10" hasCustomPrompt="1"/>
          </p:nvPr>
        </p:nvSpPr>
        <p:spPr bwMode="auto">
          <a:xfrm>
            <a:off x="1081015" y="2185967"/>
            <a:ext cx="10029970" cy="1569660"/>
          </a:xfrm>
          <a:prstGeom prst="rect">
            <a:avLst/>
          </a:prstGeom>
        </p:spPr>
        <p:txBody>
          <a:bodyPr wrap="square" anchor="ctr">
            <a:spAutoFit/>
          </a:bodyPr>
          <a:lstStyle>
            <a:lvl1pPr marL="0" indent="0" algn="ctr">
              <a:lnSpc>
                <a:spcPct val="85000"/>
              </a:lnSpc>
              <a:buClr>
                <a:schemeClr val="bg1"/>
              </a:buClr>
              <a:buFont typeface="Tahoma" panose="020B0604030504040204" pitchFamily="34" charset="0"/>
              <a:buNone/>
              <a:defRPr sz="6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a:t>
            </a:r>
            <a:br>
              <a:rPr lang="en-US" dirty="0" smtClean="0"/>
            </a:br>
            <a:r>
              <a:rPr lang="en-US" dirty="0" smtClean="0"/>
              <a:t>Text Styles</a:t>
            </a:r>
          </a:p>
        </p:txBody>
      </p:sp>
      <p:sp>
        <p:nvSpPr>
          <p:cNvPr id="41" name="TextBox 4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2"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43"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55837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no subhead">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914217" y="1102412"/>
            <a:ext cx="10365026" cy="4841193"/>
          </a:xfrm>
          <a:prstGeom prst="rect">
            <a:avLst/>
          </a:prstGeom>
        </p:spPr>
        <p:txBody>
          <a:bodyPr wrap="square">
            <a:noAutofit/>
          </a:bodyPr>
          <a:lstStyle>
            <a:lvl4pPr>
              <a:defRPr>
                <a:solidFill>
                  <a:schemeClr val="accent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267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Master Title Style</a:t>
            </a:r>
            <a:endParaRPr lang="en-US" dirty="0"/>
          </a:p>
        </p:txBody>
      </p:sp>
      <p:sp>
        <p:nvSpPr>
          <p:cNvPr id="38" name="Rectangle 37"/>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solidFill>
                <a:prstClr val="white"/>
              </a:solidFill>
              <a:ea typeface="Tahoma" panose="020B0604030504040204" pitchFamily="34" charset="0"/>
              <a:cs typeface="Tahoma" panose="020B0604030504040204" pitchFamily="34" charset="0"/>
            </a:endParaRPr>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grpSp>
        <p:nvGrpSpPr>
          <p:cNvPr id="9" name="Group 4"/>
          <p:cNvGrpSpPr>
            <a:grpSpLocks noChangeAspect="1"/>
          </p:cNvGrpSpPr>
          <p:nvPr userDrawn="1"/>
        </p:nvGrpSpPr>
        <p:grpSpPr bwMode="gray">
          <a:xfrm>
            <a:off x="9720862" y="6216299"/>
            <a:ext cx="1553370" cy="367455"/>
            <a:chOff x="8" y="1253"/>
            <a:chExt cx="7660" cy="1812"/>
          </a:xfrm>
        </p:grpSpPr>
        <p:sp>
          <p:nvSpPr>
            <p:cNvPr id="10"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1"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2"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3"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4"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2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47" name="TextBox 46"/>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48"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2018 BAE </a:t>
            </a:r>
            <a:r>
              <a:rPr lang="en-GB" altLang="en-US" dirty="0">
                <a:solidFill>
                  <a:srgbClr val="D0D3D4">
                    <a:lumMod val="75000"/>
                  </a:srgbClr>
                </a:solidFill>
              </a:rPr>
              <a:t>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49"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311136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448">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 Photo">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43" name="Group 4"/>
          <p:cNvGrpSpPr>
            <a:grpSpLocks noChangeAspect="1"/>
          </p:cNvGrpSpPr>
          <p:nvPr userDrawn="1"/>
        </p:nvGrpSpPr>
        <p:grpSpPr bwMode="gray">
          <a:xfrm>
            <a:off x="9720862" y="6216299"/>
            <a:ext cx="1553370" cy="367455"/>
            <a:chOff x="8" y="1253"/>
            <a:chExt cx="7660" cy="1812"/>
          </a:xfrm>
        </p:grpSpPr>
        <p:sp>
          <p:nvSpPr>
            <p:cNvPr id="4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75" name="TextBox 74"/>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76"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a:t>
            </a:r>
            <a:r>
              <a:rPr lang="en-GB" altLang="en-US" baseline="0" dirty="0" smtClean="0">
                <a:solidFill>
                  <a:schemeClr val="bg2">
                    <a:lumMod val="75000"/>
                  </a:schemeClr>
                </a:solidFill>
              </a:rPr>
              <a:t> </a:t>
            </a:r>
            <a:r>
              <a:rPr lang="en-GB" altLang="en-US" dirty="0" smtClean="0">
                <a:solidFill>
                  <a:schemeClr val="bg2">
                    <a:lumMod val="75000"/>
                  </a:schemeClr>
                </a:solidFill>
              </a:rPr>
              <a:t>BAE </a:t>
            </a:r>
            <a:r>
              <a:rPr lang="en-GB" altLang="en-US" dirty="0">
                <a:solidFill>
                  <a:schemeClr val="bg2">
                    <a:lumMod val="75000"/>
                  </a:schemeClr>
                </a:solidFill>
              </a:rPr>
              <a:t>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7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41" name="Rectangle 40"/>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600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448"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w/ Photo">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grpSp>
        <p:nvGrpSpPr>
          <p:cNvPr id="43" name="Group 4"/>
          <p:cNvGrpSpPr>
            <a:grpSpLocks noChangeAspect="1"/>
          </p:cNvGrpSpPr>
          <p:nvPr userDrawn="1"/>
        </p:nvGrpSpPr>
        <p:grpSpPr bwMode="gray">
          <a:xfrm>
            <a:off x="9720862" y="6216299"/>
            <a:ext cx="1553370" cy="367455"/>
            <a:chOff x="8" y="1253"/>
            <a:chExt cx="7660" cy="1812"/>
          </a:xfrm>
        </p:grpSpPr>
        <p:sp>
          <p:nvSpPr>
            <p:cNvPr id="4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75" name="TextBox 74"/>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76"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2018 BAE </a:t>
            </a:r>
            <a:r>
              <a:rPr lang="en-GB" altLang="en-US" dirty="0">
                <a:solidFill>
                  <a:srgbClr val="D0D3D4">
                    <a:lumMod val="75000"/>
                  </a:srgbClr>
                </a:solidFill>
              </a:rPr>
              <a:t>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7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
        <p:nvSpPr>
          <p:cNvPr id="41" name="Rectangle 40"/>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solidFill>
                <a:prstClr val="white"/>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731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448"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914162" y="1687278"/>
            <a:ext cx="10365026" cy="4256322"/>
          </a:xfrm>
          <a:prstGeom prst="rect">
            <a:avLst/>
          </a:prstGeom>
        </p:spPr>
        <p:txBody>
          <a:bodyPr wrap="square">
            <a:noAutofit/>
          </a:bodyPr>
          <a:lstStyle>
            <a:lvl4pPr>
              <a:defRPr>
                <a:solidFill>
                  <a:schemeClr val="accent1"/>
                </a:solidFill>
              </a:defRPr>
            </a:lvl4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569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47198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6553874" y="1687279"/>
            <a:ext cx="47198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1"/>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40661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28402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4672012" y="1687279"/>
            <a:ext cx="284162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Content Placeholder 2"/>
          <p:cNvSpPr>
            <a:spLocks noGrp="1"/>
          </p:cNvSpPr>
          <p:nvPr>
            <p:ph idx="11"/>
          </p:nvPr>
        </p:nvSpPr>
        <p:spPr bwMode="gray">
          <a:xfrm>
            <a:off x="8431211" y="1687279"/>
            <a:ext cx="284162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2"/>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79623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baseline="0"/>
            </a:lvl1pPr>
          </a:lstStyle>
          <a:p>
            <a:r>
              <a:rPr lang="en-US" dirty="0" smtClean="0"/>
              <a:t>Click to Edit Master Title Style</a:t>
            </a:r>
            <a:endParaRPr lang="en-US" dirty="0"/>
          </a:p>
        </p:txBody>
      </p:sp>
      <p:sp>
        <p:nvSpPr>
          <p:cNvPr id="6" name="Content Placeholder 5"/>
          <p:cNvSpPr>
            <a:spLocks noGrp="1"/>
          </p:cNvSpPr>
          <p:nvPr>
            <p:ph sz="quarter" idx="14"/>
          </p:nvPr>
        </p:nvSpPr>
        <p:spPr bwMode="gray">
          <a:xfrm>
            <a:off x="9112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Content Placeholder 5"/>
          <p:cNvSpPr>
            <a:spLocks noGrp="1"/>
          </p:cNvSpPr>
          <p:nvPr>
            <p:ph sz="quarter" idx="15"/>
          </p:nvPr>
        </p:nvSpPr>
        <p:spPr bwMode="gray">
          <a:xfrm>
            <a:off x="36163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2" name="Content Placeholder 5"/>
          <p:cNvSpPr>
            <a:spLocks noGrp="1"/>
          </p:cNvSpPr>
          <p:nvPr>
            <p:ph sz="quarter" idx="16"/>
          </p:nvPr>
        </p:nvSpPr>
        <p:spPr bwMode="gray">
          <a:xfrm>
            <a:off x="63214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3" name="Content Placeholder 5"/>
          <p:cNvSpPr>
            <a:spLocks noGrp="1"/>
          </p:cNvSpPr>
          <p:nvPr>
            <p:ph sz="quarter" idx="17"/>
          </p:nvPr>
        </p:nvSpPr>
        <p:spPr bwMode="gray">
          <a:xfrm>
            <a:off x="90265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73901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12"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423578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_no_su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9224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ab_Double_line_no_sub">
    <p:spTree>
      <p:nvGrpSpPr>
        <p:cNvPr id="1" name=""/>
        <p:cNvGrpSpPr/>
        <p:nvPr/>
      </p:nvGrpSpPr>
      <p:grpSpPr>
        <a:xfrm>
          <a:off x="0" y="0"/>
          <a:ext cx="0" cy="0"/>
          <a:chOff x="0" y="0"/>
          <a:chExt cx="0" cy="0"/>
        </a:xfrm>
      </p:grpSpPr>
      <p:sp>
        <p:nvSpPr>
          <p:cNvPr id="16" name="Title 1"/>
          <p:cNvSpPr>
            <a:spLocks noGrp="1"/>
          </p:cNvSpPr>
          <p:nvPr>
            <p:ph type="title" hasCustomPrompt="1"/>
          </p:nvPr>
        </p:nvSpPr>
        <p:spPr bwMode="gray">
          <a:xfrm>
            <a:off x="1239423" y="432268"/>
            <a:ext cx="9970145"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19" name="Rectangle 18"/>
          <p:cNvSpPr/>
          <p:nvPr userDrawn="1"/>
        </p:nvSpPr>
        <p:spPr bwMode="gray">
          <a:xfrm>
            <a:off x="916466"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a typeface="Tahoma" panose="020B0604030504040204" pitchFamily="34" charset="0"/>
              <a:cs typeface="Tahoma" panose="020B0604030504040204" pitchFamily="34" charset="0"/>
            </a:endParaRPr>
          </a:p>
        </p:txBody>
      </p:sp>
      <p:grpSp>
        <p:nvGrpSpPr>
          <p:cNvPr id="40" name="Group 4"/>
          <p:cNvGrpSpPr>
            <a:grpSpLocks noChangeAspect="1"/>
          </p:cNvGrpSpPr>
          <p:nvPr userDrawn="1"/>
        </p:nvGrpSpPr>
        <p:grpSpPr bwMode="gray">
          <a:xfrm>
            <a:off x="9980972" y="6246852"/>
            <a:ext cx="1295040" cy="306348"/>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58" name="TextBox 57"/>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5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60"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287988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91" name="Rectangle 90"/>
          <p:cNvSpPr/>
          <p:nvPr userDrawn="1"/>
        </p:nvSpPr>
        <p:spPr bwMode="gray">
          <a:xfrm>
            <a:off x="0"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39" name="TextBox 38"/>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40"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41"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243480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69" name="Title 1"/>
          <p:cNvSpPr>
            <a:spLocks noGrp="1"/>
          </p:cNvSpPr>
          <p:nvPr>
            <p:ph type="ctrTitle" hasCustomPrompt="1"/>
          </p:nvPr>
        </p:nvSpPr>
        <p:spPr bwMode="gray">
          <a:xfrm>
            <a:off x="1237120" y="2732674"/>
            <a:ext cx="10037112" cy="646331"/>
          </a:xfrm>
        </p:spPr>
        <p:txBody>
          <a:bodyPr wrap="square" anchor="b">
            <a:spAutoFit/>
          </a:bodyPr>
          <a:lstStyle>
            <a:lvl1pPr algn="l">
              <a:lnSpc>
                <a:spcPct val="100000"/>
              </a:lnSpc>
              <a:defRPr sz="4200">
                <a:solidFill>
                  <a:schemeClr val="tx2"/>
                </a:solidFill>
              </a:defRPr>
            </a:lvl1pPr>
          </a:lstStyle>
          <a:p>
            <a:r>
              <a:rPr lang="en-US" dirty="0" smtClean="0"/>
              <a:t>Click to Edit Master Title Style</a:t>
            </a:r>
            <a:endParaRPr lang="en-US" dirty="0"/>
          </a:p>
        </p:txBody>
      </p:sp>
      <p:sp>
        <p:nvSpPr>
          <p:cNvPr id="70" name="Rectangle 69"/>
          <p:cNvSpPr/>
          <p:nvPr userDrawn="1"/>
        </p:nvSpPr>
        <p:spPr bwMode="gray">
          <a:xfrm>
            <a:off x="914161" y="2878931"/>
            <a:ext cx="164739" cy="395288"/>
          </a:xfrm>
          <a:prstGeom prst="rect">
            <a:avLst/>
          </a:prstGeom>
          <a:solidFill>
            <a:srgbClr val="FC4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solidFill>
                <a:prstClr val="white"/>
              </a:solidFill>
              <a:ea typeface="Tahoma" panose="020B0604030504040204" pitchFamily="34" charset="0"/>
              <a:cs typeface="Tahoma" panose="020B0604030504040204" pitchFamily="34" charset="0"/>
            </a:endParaRPr>
          </a:p>
        </p:txBody>
      </p:sp>
      <p:sp>
        <p:nvSpPr>
          <p:cNvPr id="35" name="Rectangle 34"/>
          <p:cNvSpPr/>
          <p:nvPr userDrawn="1"/>
        </p:nvSpPr>
        <p:spPr bwMode="gray">
          <a:xfrm>
            <a:off x="0" y="5942945"/>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grpSp>
        <p:nvGrpSpPr>
          <p:cNvPr id="37" name="Group 4"/>
          <p:cNvGrpSpPr>
            <a:grpSpLocks noChangeAspect="1"/>
          </p:cNvGrpSpPr>
          <p:nvPr userDrawn="1"/>
        </p:nvGrpSpPr>
        <p:grpSpPr bwMode="gray">
          <a:xfrm>
            <a:off x="9980972" y="6246852"/>
            <a:ext cx="1295040" cy="306348"/>
            <a:chOff x="8" y="1253"/>
            <a:chExt cx="7660" cy="1812"/>
          </a:xfrm>
        </p:grpSpPr>
        <p:sp>
          <p:nvSpPr>
            <p:cNvPr id="3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3"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4"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5"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6"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7"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8"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9"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0"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2"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3"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4"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5"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6"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7"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8"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9"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0"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1"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2"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3"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66" name="TextBox 65"/>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67"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68"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59878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914162" y="1687278"/>
            <a:ext cx="10365026" cy="4256322"/>
          </a:xfrm>
          <a:prstGeom prst="rect">
            <a:avLst/>
          </a:prstGeom>
        </p:spPr>
        <p:txBody>
          <a:bodyPr wrap="square">
            <a:noAutofit/>
          </a:bodyPr>
          <a:lstStyle>
            <a:lvl4pPr>
              <a:defRPr>
                <a:solidFill>
                  <a:schemeClr val="accent1"/>
                </a:solidFill>
              </a:defRPr>
            </a:lvl4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93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Right">
    <p:spTree>
      <p:nvGrpSpPr>
        <p:cNvPr id="1" name=""/>
        <p:cNvGrpSpPr/>
        <p:nvPr/>
      </p:nvGrpSpPr>
      <p:grpSpPr>
        <a:xfrm>
          <a:off x="0" y="0"/>
          <a:ext cx="0" cy="0"/>
          <a:chOff x="0" y="0"/>
          <a:chExt cx="0" cy="0"/>
        </a:xfrm>
      </p:grpSpPr>
      <p:sp>
        <p:nvSpPr>
          <p:cNvPr id="5" name="Rectangle 4"/>
          <p:cNvSpPr/>
          <p:nvPr userDrawn="1"/>
        </p:nvSpPr>
        <p:spPr bwMode="gray">
          <a:xfrm>
            <a:off x="0"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16" name="Title 1"/>
          <p:cNvSpPr>
            <a:spLocks noGrp="1"/>
          </p:cNvSpPr>
          <p:nvPr>
            <p:ph type="title" hasCustomPrompt="1"/>
          </p:nvPr>
        </p:nvSpPr>
        <p:spPr bwMode="gray">
          <a:xfrm>
            <a:off x="6876832"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17" name="Content Placeholder 2"/>
          <p:cNvSpPr>
            <a:spLocks noGrp="1"/>
          </p:cNvSpPr>
          <p:nvPr>
            <p:ph idx="1"/>
          </p:nvPr>
        </p:nvSpPr>
        <p:spPr bwMode="gray">
          <a:xfrm>
            <a:off x="6553874" y="2151687"/>
            <a:ext cx="4719876" cy="379191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2"/>
          </p:nvPr>
        </p:nvSpPr>
        <p:spPr bwMode="gray">
          <a:xfrm>
            <a:off x="6883976"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Rectangle 18"/>
          <p:cNvSpPr/>
          <p:nvPr userDrawn="1"/>
        </p:nvSpPr>
        <p:spPr bwMode="gray">
          <a:xfrm>
            <a:off x="6553874"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a typeface="Tahoma" panose="020B0604030504040204" pitchFamily="34" charset="0"/>
              <a:cs typeface="Tahoma" panose="020B0604030504040204" pitchFamily="34" charset="0"/>
            </a:endParaRPr>
          </a:p>
        </p:txBody>
      </p:sp>
      <p:sp>
        <p:nvSpPr>
          <p:cNvPr id="8" name="Picture Placeholder 7"/>
          <p:cNvSpPr>
            <a:spLocks noGrp="1"/>
          </p:cNvSpPr>
          <p:nvPr>
            <p:ph type="pic" sz="quarter" idx="13"/>
          </p:nvPr>
        </p:nvSpPr>
        <p:spPr bwMode="gray">
          <a:xfrm>
            <a:off x="1"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grpSp>
        <p:nvGrpSpPr>
          <p:cNvPr id="40" name="Group 4"/>
          <p:cNvGrpSpPr>
            <a:grpSpLocks noChangeAspect="1"/>
          </p:cNvGrpSpPr>
          <p:nvPr userDrawn="1"/>
        </p:nvGrpSpPr>
        <p:grpSpPr bwMode="gray">
          <a:xfrm>
            <a:off x="9980972" y="6246852"/>
            <a:ext cx="1295040" cy="306348"/>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58" name="TextBox 57"/>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5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60"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40632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Left">
    <p:spTree>
      <p:nvGrpSpPr>
        <p:cNvPr id="1" name=""/>
        <p:cNvGrpSpPr/>
        <p:nvPr/>
      </p:nvGrpSpPr>
      <p:grpSpPr>
        <a:xfrm>
          <a:off x="0" y="0"/>
          <a:ext cx="0" cy="0"/>
          <a:chOff x="0" y="0"/>
          <a:chExt cx="0" cy="0"/>
        </a:xfrm>
      </p:grpSpPr>
      <p:sp>
        <p:nvSpPr>
          <p:cNvPr id="5" name="Rectangle 4"/>
          <p:cNvSpPr/>
          <p:nvPr userDrawn="1"/>
        </p:nvSpPr>
        <p:spPr bwMode="gray">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8" name="Picture Placeholder 7"/>
          <p:cNvSpPr>
            <a:spLocks noGrp="1"/>
          </p:cNvSpPr>
          <p:nvPr>
            <p:ph type="pic" sz="quarter" idx="13"/>
          </p:nvPr>
        </p:nvSpPr>
        <p:spPr bwMode="gray">
          <a:xfrm>
            <a:off x="6096002"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sp>
        <p:nvSpPr>
          <p:cNvPr id="53" name="TextBox 52"/>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54"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55"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
        <p:nvSpPr>
          <p:cNvPr id="62" name="Title 1"/>
          <p:cNvSpPr>
            <a:spLocks noGrp="1"/>
          </p:cNvSpPr>
          <p:nvPr>
            <p:ph type="title" hasCustomPrompt="1"/>
          </p:nvPr>
        </p:nvSpPr>
        <p:spPr bwMode="gray">
          <a:xfrm>
            <a:off x="1237120"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65" name="Content Placeholder 2"/>
          <p:cNvSpPr>
            <a:spLocks noGrp="1"/>
          </p:cNvSpPr>
          <p:nvPr>
            <p:ph idx="1"/>
          </p:nvPr>
        </p:nvSpPr>
        <p:spPr bwMode="gray">
          <a:xfrm>
            <a:off x="914162" y="2151687"/>
            <a:ext cx="4719876" cy="379191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6" name="Text Placeholder 2"/>
          <p:cNvSpPr>
            <a:spLocks noGrp="1"/>
          </p:cNvSpPr>
          <p:nvPr>
            <p:ph type="body" idx="12"/>
          </p:nvPr>
        </p:nvSpPr>
        <p:spPr bwMode="gray">
          <a:xfrm>
            <a:off x="1244264"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9" name="Rectangle 68"/>
          <p:cNvSpPr/>
          <p:nvPr userDrawn="1"/>
        </p:nvSpPr>
        <p:spPr bwMode="gray">
          <a:xfrm>
            <a:off x="914162"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7350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7" name="Rectangle 6"/>
          <p:cNvSpPr/>
          <p:nvPr userDrawn="1"/>
        </p:nvSpPr>
        <p:spPr bwMode="gray">
          <a:xfrm>
            <a:off x="0" y="0"/>
            <a:ext cx="6095999"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 name="Title 1"/>
          <p:cNvSpPr>
            <a:spLocks noGrp="1"/>
          </p:cNvSpPr>
          <p:nvPr>
            <p:ph type="title" hasCustomPrompt="1"/>
          </p:nvPr>
        </p:nvSpPr>
        <p:spPr bwMode="gray">
          <a:xfrm>
            <a:off x="1237120" y="432268"/>
            <a:ext cx="4396918" cy="946941"/>
          </a:xfrm>
        </p:spPr>
        <p:txBody>
          <a:bodyPr wrap="square">
            <a:noAutofit/>
          </a:bodyPr>
          <a:lstStyle>
            <a:lvl1pPr>
              <a:defRPr>
                <a:solidFill>
                  <a:schemeClr val="bg1"/>
                </a:solidFill>
              </a:defRPr>
            </a:lvl1pPr>
          </a:lstStyle>
          <a:p>
            <a:r>
              <a:rPr lang="en-US" dirty="0" smtClean="0"/>
              <a:t>Click to Edit Master</a:t>
            </a:r>
            <a:br>
              <a:rPr lang="en-US" dirty="0" smtClean="0"/>
            </a:br>
            <a:r>
              <a:rPr lang="en-US" dirty="0" smtClean="0"/>
              <a:t>Title Style</a:t>
            </a:r>
            <a:endParaRPr lang="en-US" dirty="0"/>
          </a:p>
        </p:txBody>
      </p:sp>
      <p:sp>
        <p:nvSpPr>
          <p:cNvPr id="50" name="Rectangle 49"/>
          <p:cNvSpPr/>
          <p:nvPr userDrawn="1"/>
        </p:nvSpPr>
        <p:spPr bwMode="gray">
          <a:xfrm>
            <a:off x="914162" y="455695"/>
            <a:ext cx="164739" cy="81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a typeface="Tahoma" panose="020B0604030504040204" pitchFamily="34" charset="0"/>
              <a:cs typeface="Tahoma" panose="020B0604030504040204" pitchFamily="34" charset="0"/>
            </a:endParaRPr>
          </a:p>
        </p:txBody>
      </p:sp>
      <p:sp>
        <p:nvSpPr>
          <p:cNvPr id="5" name="Text Placeholder 4"/>
          <p:cNvSpPr>
            <a:spLocks noGrp="1"/>
          </p:cNvSpPr>
          <p:nvPr>
            <p:ph type="body" sz="quarter" idx="15" hasCustomPrompt="1"/>
          </p:nvPr>
        </p:nvSpPr>
        <p:spPr bwMode="gray">
          <a:xfrm>
            <a:off x="914400" y="2222500"/>
            <a:ext cx="4719638" cy="3716338"/>
          </a:xfrm>
        </p:spPr>
        <p:txBody>
          <a:bodyPr/>
          <a:lstStyle>
            <a:lvl1pPr marL="174625" indent="-174625">
              <a:lnSpc>
                <a:spcPct val="130000"/>
              </a:lnSpc>
              <a:spcBef>
                <a:spcPts val="600"/>
              </a:spcBef>
              <a:spcAft>
                <a:spcPts val="600"/>
              </a:spcAft>
              <a:buClr>
                <a:schemeClr val="bg1"/>
              </a:buClr>
              <a:buFont typeface="Tahoma" panose="020B0604030504040204" pitchFamily="34" charset="0"/>
              <a:buChar char="["/>
              <a:defRPr>
                <a:solidFill>
                  <a:schemeClr val="bg1"/>
                </a:solidFill>
              </a:defRPr>
            </a:lvl1pPr>
            <a:lvl2pPr marL="177800" indent="-3175">
              <a:spcBef>
                <a:spcPts val="1200"/>
              </a:spcBef>
              <a:spcAft>
                <a:spcPts val="600"/>
              </a:spcAft>
              <a:buFont typeface="Tahoma" panose="020B0604030504040204" pitchFamily="34" charset="0"/>
              <a:buChar char="​"/>
              <a:defRPr b="1">
                <a:solidFill>
                  <a:schemeClr val="tx1"/>
                </a:solidFill>
              </a:defRPr>
            </a:lvl2pPr>
            <a:lvl3pPr marL="174625" indent="0">
              <a:spcBef>
                <a:spcPts val="0"/>
              </a:spcBef>
              <a:spcAft>
                <a:spcPts val="600"/>
              </a:spcAft>
              <a:buFont typeface="Tahoma" panose="020B0604030504040204" pitchFamily="34" charset="0"/>
              <a:buChar char="​"/>
              <a:defRPr sz="1000">
                <a:solidFill>
                  <a:schemeClr val="tx1"/>
                </a:solidFill>
              </a:defRPr>
            </a:lvl3pPr>
            <a:lvl4pPr>
              <a:defRPr>
                <a:solidFill>
                  <a:schemeClr val="bg1"/>
                </a:solidFill>
              </a:defRPr>
            </a:lvl4pPr>
            <a:lvl5pPr>
              <a:defRPr>
                <a:solidFill>
                  <a:schemeClr val="bg1"/>
                </a:solidFill>
              </a:defRPr>
            </a:lvl5pPr>
            <a:lvl6pPr>
              <a:defRPr>
                <a:solidFill>
                  <a:schemeClr val="bg1"/>
                </a:solidFill>
              </a:defRPr>
            </a:lvl6pPr>
            <a:lvl7pPr marL="177800" indent="-177800">
              <a:spcBef>
                <a:spcPts val="1400"/>
              </a:spcBef>
              <a:spcAft>
                <a:spcPts val="0"/>
              </a:spcAft>
              <a:buClr>
                <a:schemeClr val="bg1"/>
              </a:buClr>
              <a:defRPr sz="2000">
                <a:solidFill>
                  <a:schemeClr val="bg1"/>
                </a:solidFill>
              </a:defRPr>
            </a:lvl7pPr>
            <a:lvl8pPr marL="342900" indent="-165100">
              <a:lnSpc>
                <a:spcPct val="85000"/>
              </a:lnSpc>
              <a:spcBef>
                <a:spcPts val="600"/>
              </a:spcBef>
              <a:spcAft>
                <a:spcPts val="200"/>
              </a:spcAft>
              <a:buClr>
                <a:schemeClr val="bg1"/>
              </a:buClr>
              <a:buFont typeface="Arial" panose="020B0604020202020204" pitchFamily="34" charset="0"/>
              <a:buChar char="•"/>
              <a:tabLst/>
              <a:defRPr sz="2000" b="0">
                <a:solidFill>
                  <a:schemeClr val="bg1"/>
                </a:solidFill>
              </a:defRPr>
            </a:lvl8pPr>
            <a:lvl9pPr marL="514350" indent="-171450">
              <a:spcBef>
                <a:spcPts val="600"/>
              </a:spcBef>
              <a:spcAft>
                <a:spcPts val="200"/>
              </a:spcAft>
              <a:buClr>
                <a:schemeClr val="bg1"/>
              </a:buClr>
              <a:buFont typeface="Arial" panose="020B0604020202020204" pitchFamily="34" charset="0"/>
              <a:buChar char="•"/>
              <a:tabLst/>
              <a:defRPr sz="1800" b="0">
                <a:solidFill>
                  <a:schemeClr val="bg1"/>
                </a:solidFill>
              </a:defRPr>
            </a:lvl9pPr>
          </a:lstStyle>
          <a:p>
            <a:pPr lvl="0"/>
            <a:r>
              <a:rPr lang="en-US" dirty="0" smtClean="0"/>
              <a:t>Click to edit Master text styles ]</a:t>
            </a:r>
          </a:p>
          <a:p>
            <a:pPr lvl="1"/>
            <a:r>
              <a:rPr lang="en-US" dirty="0" smtClean="0"/>
              <a:t>Attribution</a:t>
            </a:r>
          </a:p>
          <a:p>
            <a:pPr lvl="2"/>
            <a:r>
              <a:rPr lang="en-US" dirty="0" smtClean="0"/>
              <a:t>Third level</a:t>
            </a:r>
          </a:p>
          <a:p>
            <a:pPr lvl="3"/>
            <a:r>
              <a:rPr lang="en-US" dirty="0" smtClean="0"/>
              <a:t>Fourth level</a:t>
            </a:r>
          </a:p>
          <a:p>
            <a:pPr lvl="4"/>
            <a:r>
              <a:rPr lang="en-US" dirty="0" smtClean="0"/>
              <a:t>Fifth level</a:t>
            </a:r>
          </a:p>
          <a:p>
            <a:pPr lvl="5"/>
            <a:r>
              <a:rPr lang="en-US" dirty="0" err="1" smtClean="0"/>
              <a:t>Ijwebglwiejgbk</a:t>
            </a:r>
            <a:endParaRPr lang="en-US" dirty="0" smtClean="0"/>
          </a:p>
          <a:p>
            <a:pPr lvl="6"/>
            <a:r>
              <a:rPr lang="en-US" dirty="0" smtClean="0"/>
              <a:t>One</a:t>
            </a:r>
          </a:p>
          <a:p>
            <a:pPr lvl="7"/>
            <a:r>
              <a:rPr lang="en-US" dirty="0" smtClean="0"/>
              <a:t>Quote</a:t>
            </a:r>
          </a:p>
          <a:p>
            <a:pPr lvl="8"/>
            <a:r>
              <a:rPr lang="en-US" dirty="0" smtClean="0"/>
              <a:t>Attribution</a:t>
            </a:r>
          </a:p>
        </p:txBody>
      </p:sp>
      <p:grpSp>
        <p:nvGrpSpPr>
          <p:cNvPr id="47" name="Group 4"/>
          <p:cNvGrpSpPr>
            <a:grpSpLocks noChangeAspect="1"/>
          </p:cNvGrpSpPr>
          <p:nvPr userDrawn="1"/>
        </p:nvGrpSpPr>
        <p:grpSpPr bwMode="gray">
          <a:xfrm>
            <a:off x="9980972" y="6246852"/>
            <a:ext cx="1295040" cy="306348"/>
            <a:chOff x="8" y="1253"/>
            <a:chExt cx="7660" cy="1812"/>
          </a:xfrm>
        </p:grpSpPr>
        <p:sp>
          <p:nvSpPr>
            <p:cNvPr id="4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2"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3"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4"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76" name="Text Placeholder 2"/>
          <p:cNvSpPr>
            <a:spLocks noGrp="1"/>
          </p:cNvSpPr>
          <p:nvPr>
            <p:ph type="body" idx="10"/>
          </p:nvPr>
        </p:nvSpPr>
        <p:spPr bwMode="gray">
          <a:xfrm>
            <a:off x="1244266" y="1432877"/>
            <a:ext cx="4389772" cy="261610"/>
          </a:xfrm>
          <a:prstGeom prst="rect">
            <a:avLst/>
          </a:prstGeom>
        </p:spPr>
        <p:txBody>
          <a:bodyPr wrap="square" anchor="t">
            <a:noAutofit/>
          </a:bodyPr>
          <a:lstStyle>
            <a:lvl1pPr marL="228600" indent="-228600">
              <a:lnSpc>
                <a:spcPct val="85000"/>
              </a:lnSpc>
              <a:buClr>
                <a:schemeClr val="bg1"/>
              </a:buClr>
              <a:buFont typeface="Tahoma" panose="020B0604030504040204" pitchFamily="34" charset="0"/>
              <a:buChar char="˃"/>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6" name="TextBox 45"/>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FC4C02">
                    <a:lumMod val="50000"/>
                  </a:srgbClr>
                </a:solidFill>
              </a:rPr>
              <a:pPr algn="r"/>
              <a:t>‹#›</a:t>
            </a:fld>
            <a:endParaRPr lang="en-US" sz="800" dirty="0">
              <a:solidFill>
                <a:srgbClr val="FC4C02">
                  <a:lumMod val="50000"/>
                </a:srgbClr>
              </a:solidFill>
            </a:endParaRPr>
          </a:p>
        </p:txBody>
      </p:sp>
      <p:sp>
        <p:nvSpPr>
          <p:cNvPr id="4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FC4C02">
                    <a:lumMod val="50000"/>
                  </a:srgbClr>
                </a:solidFill>
              </a:rPr>
              <a:t>Copyright © </a:t>
            </a:r>
            <a:r>
              <a:rPr lang="en-GB" altLang="en-US" dirty="0" smtClean="0">
                <a:solidFill>
                  <a:srgbClr val="FC4C02">
                    <a:lumMod val="50000"/>
                  </a:srgbClr>
                </a:solidFill>
              </a:rPr>
              <a:t>2017 </a:t>
            </a:r>
            <a:r>
              <a:rPr lang="en-GB" altLang="en-US" dirty="0">
                <a:solidFill>
                  <a:srgbClr val="FC4C02">
                    <a:lumMod val="50000"/>
                  </a:srgbClr>
                </a:solidFill>
              </a:rPr>
              <a:t>BAE Systems. All Rights </a:t>
            </a:r>
            <a:r>
              <a:rPr lang="en-GB" altLang="en-US" dirty="0" smtClean="0">
                <a:solidFill>
                  <a:srgbClr val="FC4C02">
                    <a:lumMod val="50000"/>
                  </a:srgbClr>
                </a:solidFill>
              </a:rPr>
              <a:t>Reserved. </a:t>
            </a:r>
            <a:br>
              <a:rPr lang="en-GB" altLang="en-US" dirty="0" smtClean="0">
                <a:solidFill>
                  <a:srgbClr val="FC4C02">
                    <a:lumMod val="50000"/>
                  </a:srgbClr>
                </a:solidFill>
              </a:rPr>
            </a:br>
            <a:r>
              <a:rPr lang="en-GB" altLang="en-US" dirty="0" smtClean="0">
                <a:solidFill>
                  <a:srgbClr val="FC4C02">
                    <a:lumMod val="50000"/>
                  </a:srgbClr>
                </a:solidFill>
              </a:rPr>
              <a:t>BAE Systems is a trade mark of BAE Systems plc</a:t>
            </a:r>
            <a:endParaRPr lang="en-GB" altLang="en-US" dirty="0">
              <a:solidFill>
                <a:srgbClr val="FC4C02">
                  <a:lumMod val="50000"/>
                </a:srgbClr>
              </a:solidFill>
            </a:endParaRPr>
          </a:p>
        </p:txBody>
      </p:sp>
      <p:sp>
        <p:nvSpPr>
          <p:cNvPr id="7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FC4C02">
                    <a:lumMod val="50000"/>
                  </a:srgbClr>
                </a:solidFill>
              </a:rPr>
              <a:t>| </a:t>
            </a:r>
            <a:endParaRPr lang="en-GB" altLang="en-US" dirty="0">
              <a:solidFill>
                <a:srgbClr val="FC4C02">
                  <a:lumMod val="50000"/>
                </a:srgbClr>
              </a:solidFill>
            </a:endParaRPr>
          </a:p>
        </p:txBody>
      </p:sp>
    </p:spTree>
    <p:extLst>
      <p:ext uri="{BB962C8B-B14F-4D97-AF65-F5344CB8AC3E}">
        <p14:creationId xmlns:p14="http://schemas.microsoft.com/office/powerpoint/2010/main" val="42314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a typeface="Tahoma" panose="020B0604030504040204" pitchFamily="34" charset="0"/>
              <a:cs typeface="Tahoma" panose="020B0604030504040204" pitchFamily="34" charset="0"/>
            </a:endParaRPr>
          </a:p>
        </p:txBody>
      </p:sp>
      <p:sp>
        <p:nvSpPr>
          <p:cNvPr id="118"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6" name="Content Placeholder 2"/>
          <p:cNvSpPr>
            <a:spLocks noGrp="1"/>
          </p:cNvSpPr>
          <p:nvPr>
            <p:ph idx="11"/>
          </p:nvPr>
        </p:nvSpPr>
        <p:spPr bwMode="gray">
          <a:xfrm>
            <a:off x="914162"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5" name="Group 4"/>
          <p:cNvGrpSpPr>
            <a:grpSpLocks noChangeAspect="1"/>
          </p:cNvGrpSpPr>
          <p:nvPr userDrawn="1"/>
        </p:nvGrpSpPr>
        <p:grpSpPr bwMode="gray">
          <a:xfrm>
            <a:off x="9980972" y="6246852"/>
            <a:ext cx="1295040" cy="306348"/>
            <a:chOff x="8" y="1253"/>
            <a:chExt cx="7660" cy="1812"/>
          </a:xfrm>
        </p:grpSpPr>
        <p:sp>
          <p:nvSpPr>
            <p:cNvPr id="36"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7"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8"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9"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0"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1"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2"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3"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4"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5"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6"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7"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8"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65" name="TextBox 64"/>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66"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2017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6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151265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Oran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a typeface="Tahoma" panose="020B0604030504040204" pitchFamily="34" charset="0"/>
              <a:cs typeface="Tahoma" panose="020B0604030504040204" pitchFamily="34" charset="0"/>
            </a:endParaRPr>
          </a:p>
        </p:txBody>
      </p:sp>
      <p:sp>
        <p:nvSpPr>
          <p:cNvPr id="38" name="Rectangle 37"/>
          <p:cNvSpPr/>
          <p:nvPr userDrawn="1"/>
        </p:nvSpPr>
        <p:spPr bwMode="gray">
          <a:xfrm>
            <a:off x="0" y="4121880"/>
            <a:ext cx="6095999" cy="2736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43" name="Content Placeholder 2"/>
          <p:cNvSpPr>
            <a:spLocks noGrp="1"/>
          </p:cNvSpPr>
          <p:nvPr>
            <p:ph idx="1"/>
          </p:nvPr>
        </p:nvSpPr>
        <p:spPr bwMode="gray">
          <a:xfrm>
            <a:off x="914162" y="4359859"/>
            <a:ext cx="4719876" cy="1864267"/>
          </a:xfrm>
          <a:prstGeom prst="rect">
            <a:avLst/>
          </a:prstGeom>
        </p:spPr>
        <p:txBody>
          <a:bodyPr>
            <a:noAutofit/>
          </a:bodyPr>
          <a:lstStyle>
            <a:lvl1pPr>
              <a:buClr>
                <a:schemeClr val="tx1"/>
              </a:buClr>
              <a:defRPr sz="2000">
                <a:solidFill>
                  <a:schemeClr val="tx1"/>
                </a:solidFill>
              </a:defRPr>
            </a:lvl1pPr>
            <a:lvl2pPr>
              <a:buClr>
                <a:schemeClr val="tx1"/>
              </a:buClr>
              <a:defRPr sz="1800">
                <a:solidFill>
                  <a:schemeClr val="tx1"/>
                </a:solidFill>
              </a:defRPr>
            </a:lvl2pPr>
            <a:lvl3pPr>
              <a:buClr>
                <a:schemeClr val="tx1"/>
              </a:buClr>
              <a:defRPr sz="1600">
                <a:solidFill>
                  <a:schemeClr val="tx1"/>
                </a:solidFill>
              </a:defRPr>
            </a:lvl3pPr>
            <a:lvl4pPr>
              <a:defRPr sz="2000">
                <a:solidFill>
                  <a:schemeClr val="bg1"/>
                </a:solidFill>
              </a:defRPr>
            </a:lvl4pPr>
            <a:lvl5pPr>
              <a:defRPr sz="1800">
                <a:solidFill>
                  <a:schemeClr val="tx1"/>
                </a:solidFill>
              </a:defRPr>
            </a:lvl5pPr>
            <a:lvl6pPr>
              <a:defRPr sz="1600" baseline="0">
                <a:solidFill>
                  <a:schemeClr val="tx1"/>
                </a:solidFill>
              </a:defRPr>
            </a:lvl6pPr>
            <a:lvl7pPr>
              <a:buClr>
                <a:schemeClr val="tx1"/>
              </a:buClr>
              <a:defRPr baseline="0">
                <a:solidFill>
                  <a:schemeClr val="tx1"/>
                </a:solidFill>
              </a:defRPr>
            </a:lvl7pPr>
            <a:lvl8pPr>
              <a:buClr>
                <a:schemeClr val="bg1"/>
              </a:buClr>
              <a:defRPr baseline="0">
                <a:solidFill>
                  <a:schemeClr val="bg1"/>
                </a:solidFill>
              </a:defRPr>
            </a:lvl8pPr>
            <a:lvl9pPr>
              <a:buClr>
                <a:schemeClr val="tx1"/>
              </a:buClr>
              <a:defRPr baseline="0">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4"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6" name="Group 4"/>
          <p:cNvGrpSpPr>
            <a:grpSpLocks noChangeAspect="1"/>
          </p:cNvGrpSpPr>
          <p:nvPr userDrawn="1"/>
        </p:nvGrpSpPr>
        <p:grpSpPr bwMode="gray">
          <a:xfrm>
            <a:off x="9980972" y="6246852"/>
            <a:ext cx="1295040" cy="306348"/>
            <a:chOff x="8" y="1253"/>
            <a:chExt cx="7660" cy="1812"/>
          </a:xfrm>
        </p:grpSpPr>
        <p:sp>
          <p:nvSpPr>
            <p:cNvPr id="37"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5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51" name="TextBox 5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FC4C02">
                    <a:lumMod val="50000"/>
                  </a:srgbClr>
                </a:solidFill>
              </a:rPr>
              <a:pPr algn="r"/>
              <a:t>‹#›</a:t>
            </a:fld>
            <a:endParaRPr lang="en-US" sz="800" dirty="0">
              <a:solidFill>
                <a:srgbClr val="FC4C02">
                  <a:lumMod val="50000"/>
                </a:srgbClr>
              </a:solidFill>
            </a:endParaRPr>
          </a:p>
        </p:txBody>
      </p:sp>
      <p:sp>
        <p:nvSpPr>
          <p:cNvPr id="52"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FC4C02">
                    <a:lumMod val="50000"/>
                  </a:srgbClr>
                </a:solidFill>
              </a:rPr>
              <a:t>Copyright © </a:t>
            </a:r>
            <a:r>
              <a:rPr lang="en-GB" altLang="en-US" dirty="0" smtClean="0">
                <a:solidFill>
                  <a:srgbClr val="FC4C02">
                    <a:lumMod val="50000"/>
                  </a:srgbClr>
                </a:solidFill>
              </a:rPr>
              <a:t>2017 </a:t>
            </a:r>
            <a:r>
              <a:rPr lang="en-GB" altLang="en-US" dirty="0">
                <a:solidFill>
                  <a:srgbClr val="FC4C02">
                    <a:lumMod val="50000"/>
                  </a:srgbClr>
                </a:solidFill>
              </a:rPr>
              <a:t>BAE Systems. All Rights </a:t>
            </a:r>
            <a:r>
              <a:rPr lang="en-GB" altLang="en-US" dirty="0" smtClean="0">
                <a:solidFill>
                  <a:srgbClr val="FC4C02">
                    <a:lumMod val="50000"/>
                  </a:srgbClr>
                </a:solidFill>
              </a:rPr>
              <a:t>Reserved. </a:t>
            </a:r>
            <a:br>
              <a:rPr lang="en-GB" altLang="en-US" dirty="0" smtClean="0">
                <a:solidFill>
                  <a:srgbClr val="FC4C02">
                    <a:lumMod val="50000"/>
                  </a:srgbClr>
                </a:solidFill>
              </a:rPr>
            </a:br>
            <a:r>
              <a:rPr lang="en-GB" altLang="en-US" dirty="0" smtClean="0">
                <a:solidFill>
                  <a:srgbClr val="FC4C02">
                    <a:lumMod val="50000"/>
                  </a:srgbClr>
                </a:solidFill>
              </a:rPr>
              <a:t>BAE Systems is a trade mark of BAE Systems plc</a:t>
            </a:r>
            <a:endParaRPr lang="en-GB" altLang="en-US" dirty="0">
              <a:solidFill>
                <a:srgbClr val="FC4C02">
                  <a:lumMod val="50000"/>
                </a:srgbClr>
              </a:solidFill>
            </a:endParaRPr>
          </a:p>
        </p:txBody>
      </p:sp>
      <p:sp>
        <p:nvSpPr>
          <p:cNvPr id="53"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FC4C02">
                    <a:lumMod val="50000"/>
                  </a:srgbClr>
                </a:solidFill>
              </a:rPr>
              <a:t>| </a:t>
            </a:r>
            <a:endParaRPr lang="en-GB" altLang="en-US" dirty="0">
              <a:solidFill>
                <a:srgbClr val="FC4C02">
                  <a:lumMod val="50000"/>
                </a:srgbClr>
              </a:solidFill>
            </a:endParaRPr>
          </a:p>
        </p:txBody>
      </p:sp>
    </p:spTree>
    <p:extLst>
      <p:ext uri="{BB962C8B-B14F-4D97-AF65-F5344CB8AC3E}">
        <p14:creationId xmlns:p14="http://schemas.microsoft.com/office/powerpoint/2010/main" val="415420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solidFill>
          <a:schemeClr val="tx2"/>
        </a:solidFill>
        <a:effectLst/>
      </p:bgPr>
    </p:bg>
    <p:spTree>
      <p:nvGrpSpPr>
        <p:cNvPr id="1" name=""/>
        <p:cNvGrpSpPr/>
        <p:nvPr/>
      </p:nvGrpSpPr>
      <p:grpSpPr>
        <a:xfrm>
          <a:off x="0" y="0"/>
          <a:ext cx="0" cy="0"/>
          <a:chOff x="0" y="0"/>
          <a:chExt cx="0" cy="0"/>
        </a:xfrm>
      </p:grpSpPr>
      <p:sp>
        <p:nvSpPr>
          <p:cNvPr id="36" name="Rectangle 35"/>
          <p:cNvSpPr/>
          <p:nvPr userDrawn="1"/>
        </p:nvSpPr>
        <p:spPr bwMode="gray">
          <a:xfrm>
            <a:off x="0" y="5942945"/>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37" name="Text Placeholder 2"/>
          <p:cNvSpPr>
            <a:spLocks noGrp="1"/>
          </p:cNvSpPr>
          <p:nvPr>
            <p:ph type="body" idx="10" hasCustomPrompt="1"/>
          </p:nvPr>
        </p:nvSpPr>
        <p:spPr bwMode="auto">
          <a:xfrm>
            <a:off x="1081015" y="2185967"/>
            <a:ext cx="10029970" cy="1569660"/>
          </a:xfrm>
          <a:prstGeom prst="rect">
            <a:avLst/>
          </a:prstGeom>
        </p:spPr>
        <p:txBody>
          <a:bodyPr wrap="square" anchor="ctr">
            <a:spAutoFit/>
          </a:bodyPr>
          <a:lstStyle>
            <a:lvl1pPr marL="0" indent="0" algn="ctr">
              <a:lnSpc>
                <a:spcPct val="85000"/>
              </a:lnSpc>
              <a:buClr>
                <a:schemeClr val="bg1"/>
              </a:buClr>
              <a:buFont typeface="Tahoma" panose="020B0604030504040204" pitchFamily="34" charset="0"/>
              <a:buNone/>
              <a:defRPr sz="6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a:t>
            </a:r>
            <a:br>
              <a:rPr lang="en-US" dirty="0" smtClean="0"/>
            </a:br>
            <a:r>
              <a:rPr lang="en-US" dirty="0" smtClean="0"/>
              <a:t>Text Styles</a:t>
            </a:r>
          </a:p>
        </p:txBody>
      </p:sp>
      <p:sp>
        <p:nvSpPr>
          <p:cNvPr id="41" name="TextBox 4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42"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2018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43"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Tree>
    <p:extLst>
      <p:ext uri="{BB962C8B-B14F-4D97-AF65-F5344CB8AC3E}">
        <p14:creationId xmlns:p14="http://schemas.microsoft.com/office/powerpoint/2010/main" val="140757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no subhead">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914217" y="1102412"/>
            <a:ext cx="10365026" cy="4841193"/>
          </a:xfrm>
          <a:prstGeom prst="rect">
            <a:avLst/>
          </a:prstGeom>
        </p:spPr>
        <p:txBody>
          <a:bodyPr wrap="square">
            <a:noAutofit/>
          </a:bodyPr>
          <a:lstStyle>
            <a:lvl4pPr>
              <a:defRPr>
                <a:solidFill>
                  <a:schemeClr val="accent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984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47198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6553874" y="1687279"/>
            <a:ext cx="47198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1"/>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188075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28402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4672012" y="1687279"/>
            <a:ext cx="284162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Content Placeholder 2"/>
          <p:cNvSpPr>
            <a:spLocks noGrp="1"/>
          </p:cNvSpPr>
          <p:nvPr>
            <p:ph idx="11"/>
          </p:nvPr>
        </p:nvSpPr>
        <p:spPr bwMode="gray">
          <a:xfrm>
            <a:off x="8431211" y="1687279"/>
            <a:ext cx="284162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2"/>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3294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baseline="0"/>
            </a:lvl1pPr>
          </a:lstStyle>
          <a:p>
            <a:r>
              <a:rPr lang="en-US" dirty="0" smtClean="0"/>
              <a:t>Click to Edit Master Title Style</a:t>
            </a:r>
            <a:endParaRPr lang="en-US" dirty="0"/>
          </a:p>
        </p:txBody>
      </p:sp>
      <p:sp>
        <p:nvSpPr>
          <p:cNvPr id="6" name="Content Placeholder 5"/>
          <p:cNvSpPr>
            <a:spLocks noGrp="1"/>
          </p:cNvSpPr>
          <p:nvPr>
            <p:ph sz="quarter" idx="14"/>
          </p:nvPr>
        </p:nvSpPr>
        <p:spPr bwMode="gray">
          <a:xfrm>
            <a:off x="9112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Content Placeholder 5"/>
          <p:cNvSpPr>
            <a:spLocks noGrp="1"/>
          </p:cNvSpPr>
          <p:nvPr>
            <p:ph sz="quarter" idx="15"/>
          </p:nvPr>
        </p:nvSpPr>
        <p:spPr bwMode="gray">
          <a:xfrm>
            <a:off x="36163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2" name="Content Placeholder 5"/>
          <p:cNvSpPr>
            <a:spLocks noGrp="1"/>
          </p:cNvSpPr>
          <p:nvPr>
            <p:ph sz="quarter" idx="16"/>
          </p:nvPr>
        </p:nvSpPr>
        <p:spPr bwMode="gray">
          <a:xfrm>
            <a:off x="63214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3" name="Content Placeholder 5"/>
          <p:cNvSpPr>
            <a:spLocks noGrp="1"/>
          </p:cNvSpPr>
          <p:nvPr>
            <p:ph sz="quarter" idx="17"/>
          </p:nvPr>
        </p:nvSpPr>
        <p:spPr bwMode="gray">
          <a:xfrm>
            <a:off x="90265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04334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12"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09112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_no_su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8515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ab_Double_line_no_sub">
    <p:spTree>
      <p:nvGrpSpPr>
        <p:cNvPr id="1" name=""/>
        <p:cNvGrpSpPr/>
        <p:nvPr/>
      </p:nvGrpSpPr>
      <p:grpSpPr>
        <a:xfrm>
          <a:off x="0" y="0"/>
          <a:ext cx="0" cy="0"/>
          <a:chOff x="0" y="0"/>
          <a:chExt cx="0" cy="0"/>
        </a:xfrm>
      </p:grpSpPr>
      <p:sp>
        <p:nvSpPr>
          <p:cNvPr id="16" name="Title 1"/>
          <p:cNvSpPr>
            <a:spLocks noGrp="1"/>
          </p:cNvSpPr>
          <p:nvPr>
            <p:ph type="title" hasCustomPrompt="1"/>
          </p:nvPr>
        </p:nvSpPr>
        <p:spPr bwMode="gray">
          <a:xfrm>
            <a:off x="1239423" y="432268"/>
            <a:ext cx="9970145"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19" name="Rectangle 18"/>
          <p:cNvSpPr/>
          <p:nvPr userDrawn="1"/>
        </p:nvSpPr>
        <p:spPr bwMode="gray">
          <a:xfrm>
            <a:off x="916466"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grpSp>
        <p:nvGrpSpPr>
          <p:cNvPr id="40" name="Group 4"/>
          <p:cNvGrpSpPr>
            <a:grpSpLocks noChangeAspect="1"/>
          </p:cNvGrpSpPr>
          <p:nvPr userDrawn="1"/>
        </p:nvGrpSpPr>
        <p:grpSpPr bwMode="gray">
          <a:xfrm>
            <a:off x="9980972" y="6246852"/>
            <a:ext cx="1295040" cy="306348"/>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58" name="TextBox 57"/>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5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0"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35541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1237120" y="432268"/>
            <a:ext cx="10042068" cy="470898"/>
          </a:xfrm>
          <a:prstGeom prst="rect">
            <a:avLst/>
          </a:prstGeom>
        </p:spPr>
        <p:txBody>
          <a:bodyPr vert="horz" lIns="0" tIns="0" rIns="0" bIns="0" rtlCol="0" anchor="b">
            <a:spAutoFit/>
          </a:bodyPr>
          <a:lstStyle/>
          <a:p>
            <a:r>
              <a:rPr lang="en-US" smtClean="0"/>
              <a:t>Click to edit Master title style</a:t>
            </a:r>
            <a:endParaRPr lang="en-US" dirty="0"/>
          </a:p>
        </p:txBody>
      </p:sp>
      <p:sp>
        <p:nvSpPr>
          <p:cNvPr id="60" name="Text Placeholder 59"/>
          <p:cNvSpPr>
            <a:spLocks noGrp="1"/>
          </p:cNvSpPr>
          <p:nvPr>
            <p:ph type="body" idx="1"/>
          </p:nvPr>
        </p:nvSpPr>
        <p:spPr bwMode="gray">
          <a:xfrm>
            <a:off x="914400" y="1645077"/>
            <a:ext cx="10369296" cy="4294049"/>
          </a:xfrm>
          <a:prstGeom prst="rect">
            <a:avLst/>
          </a:prstGeom>
        </p:spPr>
        <p:txBody>
          <a:bodyPr vert="horz" lIns="0" tIns="0" rIns="0" bIns="0" rtlCol="0">
            <a:no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83" name="Group 4"/>
          <p:cNvGrpSpPr>
            <a:grpSpLocks noChangeAspect="1"/>
          </p:cNvGrpSpPr>
          <p:nvPr userDrawn="1"/>
        </p:nvGrpSpPr>
        <p:grpSpPr bwMode="gray">
          <a:xfrm>
            <a:off x="9980972" y="6246852"/>
            <a:ext cx="1295040" cy="306348"/>
            <a:chOff x="8" y="1253"/>
            <a:chExt cx="7660" cy="1812"/>
          </a:xfrm>
        </p:grpSpPr>
        <p:sp>
          <p:nvSpPr>
            <p:cNvPr id="8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7"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8"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9"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0"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1"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2"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3"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4"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5"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6"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7"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8"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9"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111" name="TextBox 11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115"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119"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35" name="Rectangle 34"/>
          <p:cNvSpPr/>
          <p:nvPr userDrawn="1"/>
        </p:nvSpPr>
        <p:spPr bwMode="gray">
          <a:xfrm>
            <a:off x="914162" y="455696"/>
            <a:ext cx="164739" cy="349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2126318"/>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0" r:id="rId4"/>
    <p:sldLayoutId id="2147483661" r:id="rId5"/>
    <p:sldLayoutId id="2147483662" r:id="rId6"/>
    <p:sldLayoutId id="2147483654" r:id="rId7"/>
    <p:sldLayoutId id="2147483670" r:id="rId8"/>
    <p:sldLayoutId id="2147483671" r:id="rId9"/>
    <p:sldLayoutId id="2147483655" r:id="rId10"/>
    <p:sldLayoutId id="2147483651" r:id="rId11"/>
    <p:sldLayoutId id="2147483663" r:id="rId12"/>
    <p:sldLayoutId id="2147483669" r:id="rId13"/>
    <p:sldLayoutId id="2147483666" r:id="rId14"/>
    <p:sldLayoutId id="2147483664" r:id="rId15"/>
    <p:sldLayoutId id="2147483665" r:id="rId16"/>
    <p:sldLayoutId id="2147483667" r:id="rId17"/>
    <p:sldLayoutId id="2147483672"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3600" kern="1200">
          <a:solidFill>
            <a:schemeClr val="tx2"/>
          </a:solidFill>
          <a:latin typeface="+mj-lt"/>
          <a:ea typeface="+mj-ea"/>
          <a:cs typeface="+mj-cs"/>
        </a:defRPr>
      </a:lvl1pPr>
    </p:titleStyle>
    <p:body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orient="horz" pos="41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1237120" y="432268"/>
            <a:ext cx="10042068" cy="470898"/>
          </a:xfrm>
          <a:prstGeom prst="rect">
            <a:avLst/>
          </a:prstGeom>
        </p:spPr>
        <p:txBody>
          <a:bodyPr vert="horz" lIns="0" tIns="0" rIns="0" bIns="0" rtlCol="0" anchor="b">
            <a:spAutoFit/>
          </a:bodyPr>
          <a:lstStyle/>
          <a:p>
            <a:r>
              <a:rPr lang="en-US" smtClean="0"/>
              <a:t>Click to edit Master title style</a:t>
            </a:r>
            <a:endParaRPr lang="en-US" dirty="0"/>
          </a:p>
        </p:txBody>
      </p:sp>
      <p:sp>
        <p:nvSpPr>
          <p:cNvPr id="60" name="Text Placeholder 59"/>
          <p:cNvSpPr>
            <a:spLocks noGrp="1"/>
          </p:cNvSpPr>
          <p:nvPr>
            <p:ph type="body" idx="1"/>
          </p:nvPr>
        </p:nvSpPr>
        <p:spPr bwMode="gray">
          <a:xfrm>
            <a:off x="914400" y="1645077"/>
            <a:ext cx="10369296" cy="4294049"/>
          </a:xfrm>
          <a:prstGeom prst="rect">
            <a:avLst/>
          </a:prstGeom>
        </p:spPr>
        <p:txBody>
          <a:bodyPr vert="horz" lIns="0" tIns="0" rIns="0" bIns="0" rtlCol="0">
            <a:no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83" name="Group 4"/>
          <p:cNvGrpSpPr>
            <a:grpSpLocks noChangeAspect="1"/>
          </p:cNvGrpSpPr>
          <p:nvPr userDrawn="1"/>
        </p:nvGrpSpPr>
        <p:grpSpPr bwMode="gray">
          <a:xfrm>
            <a:off x="9980972" y="6246852"/>
            <a:ext cx="1295040" cy="306348"/>
            <a:chOff x="8" y="1253"/>
            <a:chExt cx="7660" cy="1812"/>
          </a:xfrm>
        </p:grpSpPr>
        <p:sp>
          <p:nvSpPr>
            <p:cNvPr id="8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6"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7"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8"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89"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0"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1"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2"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3"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4"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5"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6"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7"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8"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99"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0"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1"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2"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3"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4"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5"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6"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7"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8"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sp>
          <p:nvSpPr>
            <p:cNvPr id="109"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prstClr val="black"/>
                </a:solidFill>
              </a:endParaRPr>
            </a:p>
          </p:txBody>
        </p:sp>
      </p:grpSp>
      <p:sp>
        <p:nvSpPr>
          <p:cNvPr id="111" name="TextBox 11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rgbClr val="D0D3D4">
                    <a:lumMod val="75000"/>
                  </a:srgbClr>
                </a:solidFill>
              </a:rPr>
              <a:pPr algn="r"/>
              <a:t>‹#›</a:t>
            </a:fld>
            <a:endParaRPr lang="en-US" sz="800" dirty="0">
              <a:solidFill>
                <a:srgbClr val="D0D3D4">
                  <a:lumMod val="75000"/>
                </a:srgbClr>
              </a:solidFill>
            </a:endParaRPr>
          </a:p>
        </p:txBody>
      </p:sp>
      <p:sp>
        <p:nvSpPr>
          <p:cNvPr id="115"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a:solidFill>
                  <a:srgbClr val="D0D3D4">
                    <a:lumMod val="75000"/>
                  </a:srgbClr>
                </a:solidFill>
              </a:rPr>
              <a:t>Copyright © </a:t>
            </a:r>
            <a:r>
              <a:rPr lang="en-GB" altLang="en-US" dirty="0" smtClean="0">
                <a:solidFill>
                  <a:srgbClr val="D0D3D4">
                    <a:lumMod val="75000"/>
                  </a:srgbClr>
                </a:solidFill>
              </a:rPr>
              <a:t>2018 </a:t>
            </a:r>
            <a:r>
              <a:rPr lang="en-GB" altLang="en-US" dirty="0">
                <a:solidFill>
                  <a:srgbClr val="D0D3D4">
                    <a:lumMod val="75000"/>
                  </a:srgbClr>
                </a:solidFill>
              </a:rPr>
              <a:t>BAE Systems. All Rights </a:t>
            </a:r>
            <a:r>
              <a:rPr lang="en-GB" altLang="en-US" dirty="0" smtClean="0">
                <a:solidFill>
                  <a:srgbClr val="D0D3D4">
                    <a:lumMod val="75000"/>
                  </a:srgbClr>
                </a:solidFill>
              </a:rPr>
              <a:t>Reserved. </a:t>
            </a:r>
            <a:br>
              <a:rPr lang="en-GB" altLang="en-US" dirty="0" smtClean="0">
                <a:solidFill>
                  <a:srgbClr val="D0D3D4">
                    <a:lumMod val="75000"/>
                  </a:srgbClr>
                </a:solidFill>
              </a:rPr>
            </a:br>
            <a:r>
              <a:rPr lang="en-GB" altLang="en-US" dirty="0" smtClean="0">
                <a:solidFill>
                  <a:srgbClr val="D0D3D4">
                    <a:lumMod val="75000"/>
                  </a:srgbClr>
                </a:solidFill>
              </a:rPr>
              <a:t>BAE Systems is a trade mark of BAE Systems plc</a:t>
            </a:r>
            <a:endParaRPr lang="en-GB" altLang="en-US" dirty="0">
              <a:solidFill>
                <a:srgbClr val="D0D3D4">
                  <a:lumMod val="75000"/>
                </a:srgbClr>
              </a:solidFill>
            </a:endParaRPr>
          </a:p>
        </p:txBody>
      </p:sp>
      <p:sp>
        <p:nvSpPr>
          <p:cNvPr id="119"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algn="l"/>
            <a:r>
              <a:rPr lang="en-GB" altLang="en-US" dirty="0" smtClean="0">
                <a:solidFill>
                  <a:srgbClr val="D0D3D4">
                    <a:lumMod val="75000"/>
                  </a:srgbClr>
                </a:solidFill>
              </a:rPr>
              <a:t>| </a:t>
            </a:r>
            <a:endParaRPr lang="en-GB" altLang="en-US" dirty="0">
              <a:solidFill>
                <a:srgbClr val="D0D3D4">
                  <a:lumMod val="75000"/>
                </a:srgbClr>
              </a:solidFill>
            </a:endParaRPr>
          </a:p>
        </p:txBody>
      </p:sp>
      <p:sp>
        <p:nvSpPr>
          <p:cNvPr id="35" name="Rectangle 34"/>
          <p:cNvSpPr/>
          <p:nvPr userDrawn="1"/>
        </p:nvSpPr>
        <p:spPr bwMode="gray">
          <a:xfrm>
            <a:off x="914162" y="455696"/>
            <a:ext cx="164739" cy="349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496656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3600" kern="1200">
          <a:solidFill>
            <a:schemeClr val="tx2"/>
          </a:solidFill>
          <a:latin typeface="+mj-lt"/>
          <a:ea typeface="+mj-ea"/>
          <a:cs typeface="+mj-cs"/>
        </a:defRPr>
      </a:lvl1pPr>
    </p:titleStyle>
    <p:body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3.xml"/><Relationship Id="rId4" Type="http://schemas.openxmlformats.org/officeDocument/2006/relationships/chart" Target="../charts/char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chart" Target="../charts/chart28.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chart" Target="../charts/chart29.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chart" Target="../charts/chart30.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chart" Target="../charts/char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
            <a:ext cx="12192000" cy="5959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GB" sz="1700" dirty="0">
              <a:latin typeface="Tahoma" panose="020B0604030504040204" pitchFamily="34" charset="0"/>
              <a:ea typeface="Tahoma" panose="020B0604030504040204" pitchFamily="34" charset="0"/>
              <a:cs typeface="Tahoma" panose="020B0604030504040204" pitchFamily="34" charset="0"/>
            </a:endParaRPr>
          </a:p>
        </p:txBody>
      </p:sp>
      <p:pic>
        <p:nvPicPr>
          <p:cNvPr id="1031" name="Picture 7" descr="D:\Users\SJFerris\Desktop\Light grey and orange code.png"/>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504718" y="2"/>
            <a:ext cx="5670935" cy="39590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D:\Users\SJFerris\Desktop\Light grey and orange code.pn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950093" y="1823547"/>
            <a:ext cx="5064275" cy="413582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bwMode="white">
          <a:xfrm>
            <a:off x="2373541" y="2394343"/>
            <a:ext cx="6828566" cy="1292663"/>
          </a:xfrm>
          <a:prstGeom prst="rect">
            <a:avLst/>
          </a:prstGeom>
          <a:ln>
            <a:noFill/>
          </a:ln>
        </p:spPr>
        <p:txBody>
          <a:bodyPr vert="horz" wrap="square" lIns="0" tIns="0" rIns="0" bIns="0" rtlCol="0" anchor="b">
            <a:noAutofit/>
          </a:bodyPr>
          <a:lstStyle>
            <a:lvl1pPr algn="l" defTabSz="685120" rtl="0" eaLnBrk="1" latinLnBrk="0" hangingPunct="1">
              <a:lnSpc>
                <a:spcPct val="100000"/>
              </a:lnSpc>
              <a:spcBef>
                <a:spcPct val="0"/>
              </a:spcBef>
              <a:buNone/>
              <a:defRPr sz="3200" kern="1200">
                <a:solidFill>
                  <a:schemeClr val="bg1"/>
                </a:solidFill>
                <a:latin typeface="+mj-lt"/>
                <a:ea typeface="+mj-ea"/>
                <a:cs typeface="+mj-cs"/>
              </a:defRPr>
            </a:lvl1p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sz="3400" dirty="0" smtClean="0"/>
              <a:t>FS Engineering Metrics</a:t>
            </a:r>
            <a:endParaRPr lang="en-GB" sz="3400" dirty="0"/>
          </a:p>
          <a:p>
            <a:endParaRPr lang="en-GB" sz="2000" dirty="0"/>
          </a:p>
          <a:p>
            <a:r>
              <a:rPr lang="en-GB" sz="2000" dirty="0" smtClean="0"/>
              <a:t>February 2020</a:t>
            </a:r>
          </a:p>
          <a:p>
            <a:r>
              <a:rPr lang="en-GB" sz="2000" dirty="0" smtClean="0">
                <a:solidFill>
                  <a:srgbClr val="FC4E02"/>
                </a:solidFill>
              </a:rPr>
              <a:t>MBR Report</a:t>
            </a:r>
            <a:endParaRPr lang="en-GB" sz="2000" dirty="0">
              <a:solidFill>
                <a:srgbClr val="FC4E02"/>
              </a:solidFill>
            </a:endParaRPr>
          </a:p>
          <a:p>
            <a:endParaRPr lang="en-GB" sz="2000" dirty="0"/>
          </a:p>
        </p:txBody>
      </p:sp>
      <p:sp>
        <p:nvSpPr>
          <p:cNvPr id="13" name="Rectangle 12"/>
          <p:cNvSpPr/>
          <p:nvPr/>
        </p:nvSpPr>
        <p:spPr bwMode="white">
          <a:xfrm>
            <a:off x="2114838" y="2316317"/>
            <a:ext cx="164739" cy="1056117"/>
          </a:xfrm>
          <a:prstGeom prst="rect">
            <a:avLst/>
          </a:prstGeom>
          <a:solidFill>
            <a:srgbClr val="EA5B0C"/>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1937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smtClean="0"/>
              <a:t>Regulatory Compliance Metrics for APPS V8.1 </a:t>
            </a:r>
            <a:r>
              <a:rPr lang="en-GB" dirty="0"/>
              <a:t>- </a:t>
            </a:r>
            <a:r>
              <a:rPr lang="en-GB" dirty="0" smtClean="0"/>
              <a:t>WLM APPS Team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744016" y="1446034"/>
            <a:ext cx="7260142" cy="214484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59 </a:t>
            </a:r>
            <a:r>
              <a:rPr lang="en-GB" sz="1400" dirty="0"/>
              <a:t>: Sprint Goal achieved</a:t>
            </a:r>
            <a:r>
              <a:rPr lang="en-GB" sz="1400" dirty="0" smtClean="0"/>
              <a:t>. Forecasted CDD Messaging User Story and a number of defect resolutions delivered.</a:t>
            </a:r>
          </a:p>
          <a:p>
            <a:pPr>
              <a:buClr>
                <a:schemeClr val="accent1"/>
              </a:buClr>
              <a:buFont typeface="Wingdings" panose="05000000000000000000" pitchFamily="2" charset="2"/>
              <a:buChar char="§"/>
            </a:pPr>
            <a:r>
              <a:rPr lang="en-GB" sz="1400" dirty="0"/>
              <a:t>Sprint </a:t>
            </a:r>
            <a:r>
              <a:rPr lang="en-GB" sz="1400" dirty="0" smtClean="0"/>
              <a:t>60 </a:t>
            </a:r>
            <a:r>
              <a:rPr lang="en-GB" sz="1400" dirty="0"/>
              <a:t>: Sprint Goal achieved</a:t>
            </a:r>
            <a:r>
              <a:rPr lang="en-GB" sz="1400" dirty="0" smtClean="0"/>
              <a:t>. The Sprint included a number of 8.1 Release preparation tasks and a PoC on Scenario Manager Alert Triage.</a:t>
            </a:r>
          </a:p>
          <a:p>
            <a:pPr>
              <a:buClr>
                <a:schemeClr val="accent1"/>
              </a:buClr>
              <a:buFont typeface="Wingdings" panose="05000000000000000000" pitchFamily="2" charset="2"/>
              <a:buChar char="§"/>
            </a:pPr>
            <a:r>
              <a:rPr lang="en-GB" sz="1400" dirty="0"/>
              <a:t>Sprint </a:t>
            </a:r>
            <a:r>
              <a:rPr lang="en-GB" sz="1400" dirty="0" smtClean="0"/>
              <a:t>61 </a:t>
            </a:r>
            <a:r>
              <a:rPr lang="en-GB" sz="1400" dirty="0"/>
              <a:t>: Sprint Goal achieved</a:t>
            </a:r>
            <a:r>
              <a:rPr lang="en-GB" sz="1400" dirty="0" smtClean="0"/>
              <a:t>. The Sprint included Festival and Regression test tasks, and follow up resolutions, as part of the NR 8.1 Release.</a:t>
            </a:r>
            <a:endParaRPr lang="en-GB" sz="1400" dirty="0"/>
          </a:p>
          <a:p>
            <a:pPr>
              <a:buClr>
                <a:schemeClr val="accent1"/>
              </a:buClr>
              <a:buFont typeface="Wingdings" panose="05000000000000000000" pitchFamily="2" charset="2"/>
              <a:buChar char="§"/>
            </a:pPr>
            <a:endParaRPr lang="en-GB" sz="1400" dirty="0"/>
          </a:p>
          <a:p>
            <a:pPr marL="0" indent="0">
              <a:buClr>
                <a:schemeClr val="accent1"/>
              </a:buClr>
              <a:buNone/>
            </a:pPr>
            <a:endParaRPr lang="en-GB" sz="1400" dirty="0"/>
          </a:p>
          <a:p>
            <a:pPr>
              <a:buClr>
                <a:schemeClr val="accent1"/>
              </a:buClr>
              <a:buFont typeface="Wingdings" panose="05000000000000000000" pitchFamily="2" charset="2"/>
              <a:buChar char="§"/>
            </a:pPr>
            <a:endParaRPr lang="en-GB" sz="1400" dirty="0" smtClean="0"/>
          </a:p>
        </p:txBody>
      </p:sp>
      <p:graphicFrame>
        <p:nvGraphicFramePr>
          <p:cNvPr id="9" name="Chart 8"/>
          <p:cNvGraphicFramePr>
            <a:graphicFrameLocks/>
          </p:cNvGraphicFramePr>
          <p:nvPr>
            <p:extLst>
              <p:ext uri="{D42A27DB-BD31-4B8C-83A1-F6EECF244321}">
                <p14:modId xmlns:p14="http://schemas.microsoft.com/office/powerpoint/2010/main" val="3203459793"/>
              </p:ext>
            </p:extLst>
          </p:nvPr>
        </p:nvGraphicFramePr>
        <p:xfrm>
          <a:off x="4858316" y="3774245"/>
          <a:ext cx="5055870" cy="3002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2901084056"/>
              </p:ext>
            </p:extLst>
          </p:nvPr>
        </p:nvGraphicFramePr>
        <p:xfrm>
          <a:off x="76053" y="1527810"/>
          <a:ext cx="4856432" cy="31165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490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smtClean="0"/>
              <a:t>Regulatory Compliance V8.1 - WLM APPS Team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275909" y="1446034"/>
            <a:ext cx="7728251" cy="482718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59 </a:t>
            </a:r>
            <a:r>
              <a:rPr lang="en-GB" sz="1400" dirty="0"/>
              <a:t>: </a:t>
            </a:r>
            <a:r>
              <a:rPr lang="en-GB" sz="1400" dirty="0" smtClean="0"/>
              <a:t>29 </a:t>
            </a:r>
            <a:r>
              <a:rPr lang="en-GB" sz="1400" dirty="0"/>
              <a:t>SPs forecast / </a:t>
            </a:r>
            <a:r>
              <a:rPr lang="en-GB" sz="1400" dirty="0" smtClean="0"/>
              <a:t>25 </a:t>
            </a:r>
            <a:r>
              <a:rPr lang="en-GB" sz="1400" dirty="0"/>
              <a:t>SPs achieved</a:t>
            </a:r>
            <a:r>
              <a:rPr lang="en-GB" sz="1400" dirty="0" smtClean="0"/>
              <a:t>. All priority tasks for Sprint goal achieved.</a:t>
            </a:r>
          </a:p>
          <a:p>
            <a:pPr>
              <a:buClr>
                <a:schemeClr val="accent1"/>
              </a:buClr>
              <a:buFont typeface="Wingdings" panose="05000000000000000000" pitchFamily="2" charset="2"/>
              <a:buChar char="§"/>
            </a:pPr>
            <a:r>
              <a:rPr lang="en-GB" sz="1400" dirty="0"/>
              <a:t>Sprint </a:t>
            </a:r>
            <a:r>
              <a:rPr lang="en-GB" sz="1400" dirty="0" smtClean="0"/>
              <a:t>60 </a:t>
            </a:r>
            <a:r>
              <a:rPr lang="en-GB" sz="1400" dirty="0"/>
              <a:t>: </a:t>
            </a:r>
            <a:r>
              <a:rPr lang="en-GB" sz="1400" dirty="0" smtClean="0"/>
              <a:t>36 </a:t>
            </a:r>
            <a:r>
              <a:rPr lang="en-GB" sz="1400" dirty="0"/>
              <a:t>SPs forecast / </a:t>
            </a:r>
            <a:r>
              <a:rPr lang="en-GB" sz="1400" dirty="0" smtClean="0"/>
              <a:t>32 </a:t>
            </a:r>
            <a:r>
              <a:rPr lang="en-GB" sz="1400" dirty="0"/>
              <a:t>SPs achieved</a:t>
            </a:r>
            <a:r>
              <a:rPr lang="en-GB" sz="1400" dirty="0" smtClean="0"/>
              <a:t>. A small number of documentation tasks have been carried over to the next Sprint.</a:t>
            </a:r>
          </a:p>
          <a:p>
            <a:pPr>
              <a:buClr>
                <a:schemeClr val="accent1"/>
              </a:buClr>
              <a:buFont typeface="Wingdings" panose="05000000000000000000" pitchFamily="2" charset="2"/>
              <a:buChar char="§"/>
            </a:pPr>
            <a:r>
              <a:rPr lang="en-GB" sz="1400" dirty="0"/>
              <a:t>Sprint </a:t>
            </a:r>
            <a:r>
              <a:rPr lang="en-GB" sz="1400" dirty="0" smtClean="0"/>
              <a:t>61 </a:t>
            </a:r>
            <a:r>
              <a:rPr lang="en-GB" sz="1400" dirty="0"/>
              <a:t>: </a:t>
            </a:r>
            <a:r>
              <a:rPr lang="en-GB" sz="1400" dirty="0" smtClean="0"/>
              <a:t>35 </a:t>
            </a:r>
            <a:r>
              <a:rPr lang="en-GB" sz="1400" dirty="0"/>
              <a:t>SPs forecast / </a:t>
            </a:r>
            <a:r>
              <a:rPr lang="en-GB" sz="1400" dirty="0" smtClean="0"/>
              <a:t>26 </a:t>
            </a:r>
            <a:r>
              <a:rPr lang="en-GB" sz="1400" dirty="0"/>
              <a:t>SPs achieved</a:t>
            </a:r>
            <a:r>
              <a:rPr lang="en-GB" sz="1400" dirty="0" smtClean="0"/>
              <a:t>. ‘Vanilla’ upgrade and build verification tasks pushed to a later Sprint.</a:t>
            </a: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05" y="1714499"/>
            <a:ext cx="3675187" cy="1872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58" y="3744016"/>
            <a:ext cx="3471531" cy="1899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346" y="4932485"/>
            <a:ext cx="3652347" cy="1889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978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947734" cy="261610"/>
          </a:xfrm>
        </p:spPr>
        <p:txBody>
          <a:bodyPr/>
          <a:lstStyle/>
          <a:p>
            <a:r>
              <a:rPr lang="en-GB" dirty="0"/>
              <a:t>Regulatory Compliance Metrics </a:t>
            </a:r>
            <a:r>
              <a:rPr lang="en-GB" dirty="0" smtClean="0"/>
              <a:t>for EIM V8.1 – WLM Platform Team SPs + Velocity </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5051834" y="1446034"/>
            <a:ext cx="6952324" cy="2135319"/>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59 </a:t>
            </a:r>
            <a:r>
              <a:rPr lang="en-GB" sz="1400" dirty="0"/>
              <a:t>: Sprint Goal achieved</a:t>
            </a:r>
            <a:r>
              <a:rPr lang="en-GB" sz="1400" dirty="0" smtClean="0"/>
              <a:t>. Priority regression defect and defect resolution completed.</a:t>
            </a:r>
          </a:p>
          <a:p>
            <a:pPr>
              <a:buClr>
                <a:schemeClr val="accent1"/>
              </a:buClr>
              <a:buFont typeface="Wingdings" panose="05000000000000000000" pitchFamily="2" charset="2"/>
              <a:buChar char="§"/>
            </a:pPr>
            <a:r>
              <a:rPr lang="en-GB" sz="1400" dirty="0"/>
              <a:t>Sprint </a:t>
            </a:r>
            <a:r>
              <a:rPr lang="en-GB" sz="1400" dirty="0" smtClean="0"/>
              <a:t>60 : </a:t>
            </a:r>
            <a:r>
              <a:rPr lang="en-GB" sz="1400" dirty="0"/>
              <a:t>Sprint Goal achieved</a:t>
            </a:r>
            <a:r>
              <a:rPr lang="en-GB" sz="1400" dirty="0" smtClean="0"/>
              <a:t>. Key preparation tasks completed, as part of 8.1 Release preparation.</a:t>
            </a:r>
          </a:p>
          <a:p>
            <a:pPr>
              <a:buClr>
                <a:schemeClr val="accent1"/>
              </a:buClr>
              <a:buFont typeface="Wingdings" panose="05000000000000000000" pitchFamily="2" charset="2"/>
              <a:buChar char="§"/>
            </a:pPr>
            <a:r>
              <a:rPr lang="en-GB" sz="1400" dirty="0"/>
              <a:t>Sprint </a:t>
            </a:r>
            <a:r>
              <a:rPr lang="en-GB" sz="1400" dirty="0" smtClean="0"/>
              <a:t>61 </a:t>
            </a:r>
            <a:r>
              <a:rPr lang="en-GB" sz="1400" dirty="0"/>
              <a:t>: Sprint Goal achieved</a:t>
            </a:r>
            <a:r>
              <a:rPr lang="en-GB" sz="1400" dirty="0" smtClean="0"/>
              <a:t>. Benchmarking and SWIFT MX test automation completed during Sprint.</a:t>
            </a:r>
          </a:p>
          <a:p>
            <a:pPr>
              <a:buClr>
                <a:schemeClr val="accent1"/>
              </a:buClr>
              <a:buFont typeface="Wingdings" panose="05000000000000000000" pitchFamily="2" charset="2"/>
              <a:buChar char="§"/>
            </a:pPr>
            <a:endParaRPr lang="en-GB" sz="1400" dirty="0" smtClean="0"/>
          </a:p>
        </p:txBody>
      </p:sp>
      <p:graphicFrame>
        <p:nvGraphicFramePr>
          <p:cNvPr id="7" name="Chart 6"/>
          <p:cNvGraphicFramePr>
            <a:graphicFrameLocks/>
          </p:cNvGraphicFramePr>
          <p:nvPr>
            <p:extLst>
              <p:ext uri="{D42A27DB-BD31-4B8C-83A1-F6EECF244321}">
                <p14:modId xmlns:p14="http://schemas.microsoft.com/office/powerpoint/2010/main" val="1703493008"/>
              </p:ext>
            </p:extLst>
          </p:nvPr>
        </p:nvGraphicFramePr>
        <p:xfrm>
          <a:off x="283698" y="1446034"/>
          <a:ext cx="4678680" cy="31165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3805425851"/>
              </p:ext>
            </p:extLst>
          </p:nvPr>
        </p:nvGraphicFramePr>
        <p:xfrm>
          <a:off x="4811737" y="3739075"/>
          <a:ext cx="4678680" cy="3002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5222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Regulatory Compliance Metrics for EIM </a:t>
            </a:r>
            <a:r>
              <a:rPr lang="en-GB" dirty="0" smtClean="0"/>
              <a:t>V8.1 – </a:t>
            </a:r>
            <a:r>
              <a:rPr lang="en-GB" dirty="0"/>
              <a:t>WLM Platform Team Burndown </a:t>
            </a:r>
            <a:r>
              <a:rPr lang="en-GB" dirty="0" smtClean="0"/>
              <a:t>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014652" y="1385774"/>
            <a:ext cx="8026458" cy="4640155"/>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59 </a:t>
            </a:r>
            <a:r>
              <a:rPr lang="en-GB" sz="1400" dirty="0"/>
              <a:t>: </a:t>
            </a:r>
            <a:r>
              <a:rPr lang="en-GB" sz="1400" dirty="0" smtClean="0"/>
              <a:t>23 </a:t>
            </a:r>
            <a:r>
              <a:rPr lang="en-GB" sz="1400" dirty="0"/>
              <a:t>SPs forecast  / </a:t>
            </a:r>
            <a:r>
              <a:rPr lang="en-GB" sz="1400" dirty="0" smtClean="0"/>
              <a:t>14 SPs </a:t>
            </a:r>
            <a:r>
              <a:rPr lang="en-GB" sz="1400" dirty="0"/>
              <a:t>achieved</a:t>
            </a:r>
            <a:r>
              <a:rPr lang="en-GB" sz="1400" dirty="0" smtClean="0"/>
              <a:t>. Lack of documentation on </a:t>
            </a:r>
            <a:r>
              <a:rPr lang="en-GB" sz="1400" dirty="0" err="1" smtClean="0"/>
              <a:t>XDiff</a:t>
            </a:r>
            <a:r>
              <a:rPr lang="en-GB" sz="1400" dirty="0" smtClean="0"/>
              <a:t> User Story made it difficult to complete in this Sprint (carried forward and finished in Sprint 60). JBoss/Postgres benchmarking remains in progress.</a:t>
            </a:r>
          </a:p>
          <a:p>
            <a:pPr>
              <a:buClr>
                <a:schemeClr val="accent1"/>
              </a:buClr>
              <a:buFont typeface="Wingdings" panose="05000000000000000000" pitchFamily="2" charset="2"/>
              <a:buChar char="§"/>
            </a:pPr>
            <a:r>
              <a:rPr lang="en-GB" sz="1400" dirty="0"/>
              <a:t>Sprint </a:t>
            </a:r>
            <a:r>
              <a:rPr lang="en-GB" sz="1400" dirty="0" smtClean="0"/>
              <a:t>60 : 30 </a:t>
            </a:r>
            <a:r>
              <a:rPr lang="en-GB" sz="1400" dirty="0"/>
              <a:t>SPs forecast  / </a:t>
            </a:r>
            <a:r>
              <a:rPr lang="en-GB" sz="1400" dirty="0" smtClean="0"/>
              <a:t>23 </a:t>
            </a:r>
            <a:r>
              <a:rPr lang="en-GB" sz="1400" dirty="0"/>
              <a:t>SPs achieved</a:t>
            </a:r>
            <a:r>
              <a:rPr lang="en-GB" sz="1400" dirty="0" smtClean="0"/>
              <a:t>. Forecasted test automation/regression and defect resolution tasks completed. JBoss/Postgres benchmarking finished. WAS/ORACLE 8.1 benchmarking in progress.</a:t>
            </a:r>
          </a:p>
          <a:p>
            <a:pPr>
              <a:buClr>
                <a:schemeClr val="accent1"/>
              </a:buClr>
              <a:buFont typeface="Wingdings" panose="05000000000000000000" pitchFamily="2" charset="2"/>
              <a:buChar char="§"/>
            </a:pPr>
            <a:r>
              <a:rPr lang="en-GB" sz="1400" dirty="0"/>
              <a:t>Sprint </a:t>
            </a:r>
            <a:r>
              <a:rPr lang="en-GB" sz="1400" dirty="0" smtClean="0"/>
              <a:t>61 </a:t>
            </a:r>
            <a:r>
              <a:rPr lang="en-GB" sz="1400" dirty="0"/>
              <a:t>: </a:t>
            </a:r>
            <a:r>
              <a:rPr lang="en-GB" sz="1400" dirty="0" smtClean="0"/>
              <a:t>27 </a:t>
            </a:r>
            <a:r>
              <a:rPr lang="en-GB" sz="1400" dirty="0"/>
              <a:t>SPs forecast  / </a:t>
            </a:r>
            <a:r>
              <a:rPr lang="en-GB" sz="1400" dirty="0" smtClean="0"/>
              <a:t>28 </a:t>
            </a:r>
            <a:r>
              <a:rPr lang="en-GB" sz="1400" dirty="0"/>
              <a:t>SPs achieved. </a:t>
            </a:r>
            <a:r>
              <a:rPr lang="en-GB" sz="1400" dirty="0" smtClean="0"/>
              <a:t>All forecasted work completed in Sprint cycle, along with an additional 1 SP bug fix.</a:t>
            </a: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02" y="1538676"/>
            <a:ext cx="3543299" cy="1982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815" y="3746029"/>
            <a:ext cx="3776014" cy="1968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0991" y="4690092"/>
            <a:ext cx="3648075" cy="2048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022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Devbobs</a:t>
            </a:r>
            <a:endParaRPr lang="en-GB" dirty="0"/>
          </a:p>
        </p:txBody>
      </p:sp>
      <p:sp>
        <p:nvSpPr>
          <p:cNvPr id="4" name="Title 3"/>
          <p:cNvSpPr>
            <a:spLocks noGrp="1"/>
          </p:cNvSpPr>
          <p:nvPr>
            <p:ph type="title"/>
          </p:nvPr>
        </p:nvSpPr>
        <p:spPr/>
        <p:txBody>
          <a:bodyPr/>
          <a:lstStyle/>
          <a:p>
            <a:r>
              <a:rPr lang="en-GB" dirty="0" smtClean="0"/>
              <a:t>Kanban Team Metrics – February 2020</a:t>
            </a:r>
            <a:endParaRPr lang="en-GB" dirty="0"/>
          </a:p>
        </p:txBody>
      </p:sp>
      <p:sp>
        <p:nvSpPr>
          <p:cNvPr id="10" name="Content Placeholder 1"/>
          <p:cNvSpPr txBox="1">
            <a:spLocks/>
          </p:cNvSpPr>
          <p:nvPr/>
        </p:nvSpPr>
        <p:spPr bwMode="gray">
          <a:xfrm>
            <a:off x="923544" y="1255921"/>
            <a:ext cx="11080615" cy="2183965"/>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a:t>Team Service Level Expectation</a:t>
            </a:r>
            <a:r>
              <a:rPr lang="en-GB" sz="1400" dirty="0"/>
              <a:t>: 70% of PBIs will be completed within 5.5 </a:t>
            </a:r>
            <a:r>
              <a:rPr lang="en-GB" sz="1400" dirty="0" smtClean="0"/>
              <a:t>days</a:t>
            </a:r>
          </a:p>
          <a:p>
            <a:pPr marL="0" indent="0">
              <a:buClr>
                <a:schemeClr val="accent1"/>
              </a:buClr>
              <a:buNone/>
            </a:pPr>
            <a:r>
              <a:rPr lang="en-GB" sz="1400" dirty="0" smtClean="0"/>
              <a:t>(This is an SNA Kanban team. </a:t>
            </a:r>
            <a:r>
              <a:rPr lang="en-GB" sz="1400" dirty="0"/>
              <a:t>Devbobs are the Continuity team members who were keen to continue with Dev </a:t>
            </a:r>
            <a:r>
              <a:rPr lang="en-GB" sz="1400" dirty="0" smtClean="0"/>
              <a:t>ops).</a:t>
            </a:r>
          </a:p>
          <a:p>
            <a:pPr>
              <a:buClr>
                <a:schemeClr val="accent1"/>
              </a:buClr>
              <a:buFont typeface="Wingdings" panose="05000000000000000000" pitchFamily="2" charset="2"/>
              <a:buChar char="§"/>
            </a:pPr>
            <a:r>
              <a:rPr lang="en-GB" sz="1400" b="1" dirty="0" smtClean="0"/>
              <a:t>Iteration</a:t>
            </a:r>
            <a:r>
              <a:rPr lang="en-GB" sz="1400" dirty="0" smtClean="0"/>
              <a:t> 1 </a:t>
            </a:r>
            <a:r>
              <a:rPr lang="en-GB" sz="1400" dirty="0"/>
              <a:t>(</a:t>
            </a:r>
            <a:r>
              <a:rPr lang="en-GB" sz="1400" dirty="0" smtClean="0"/>
              <a:t>2020) </a:t>
            </a:r>
            <a:r>
              <a:rPr lang="en-GB" sz="1400" dirty="0"/>
              <a:t>: </a:t>
            </a:r>
            <a:r>
              <a:rPr lang="en-GB" sz="1400" b="1" dirty="0"/>
              <a:t>80%</a:t>
            </a:r>
            <a:r>
              <a:rPr lang="en-GB" sz="1400" dirty="0"/>
              <a:t> of Sprint Backlog items in 5.5 days</a:t>
            </a:r>
            <a:r>
              <a:rPr lang="en-GB" sz="1400" dirty="0" smtClean="0"/>
              <a:t>.</a:t>
            </a:r>
          </a:p>
          <a:p>
            <a:pPr>
              <a:buClr>
                <a:schemeClr val="accent1"/>
              </a:buClr>
              <a:buFont typeface="Wingdings" panose="05000000000000000000" pitchFamily="2" charset="2"/>
              <a:buChar char="§"/>
            </a:pPr>
            <a:r>
              <a:rPr lang="en-GB" sz="1400" b="1" dirty="0"/>
              <a:t>Iteration</a:t>
            </a:r>
            <a:r>
              <a:rPr lang="en-GB" sz="1400" dirty="0"/>
              <a:t> </a:t>
            </a:r>
            <a:r>
              <a:rPr lang="en-GB" sz="1400" dirty="0" smtClean="0"/>
              <a:t>2 </a:t>
            </a:r>
            <a:r>
              <a:rPr lang="en-GB" sz="1400" dirty="0"/>
              <a:t>(2020) </a:t>
            </a:r>
            <a:r>
              <a:rPr lang="en-GB" sz="1400" dirty="0" smtClean="0"/>
              <a:t>: </a:t>
            </a:r>
            <a:r>
              <a:rPr lang="en-GB" sz="1400" b="1" dirty="0" smtClean="0"/>
              <a:t>60</a:t>
            </a:r>
            <a:r>
              <a:rPr lang="en-GB" sz="1400" b="1" dirty="0"/>
              <a:t>%</a:t>
            </a:r>
            <a:r>
              <a:rPr lang="en-GB" sz="1400" dirty="0"/>
              <a:t> of Sprint Backlog items in 5.5 days.</a:t>
            </a:r>
            <a:endParaRPr lang="en-GB" sz="1400" dirty="0" smtClean="0"/>
          </a:p>
          <a:p>
            <a:pPr>
              <a:buClr>
                <a:schemeClr val="accent1"/>
              </a:buClr>
              <a:buFont typeface="Wingdings" panose="05000000000000000000" pitchFamily="2" charset="2"/>
              <a:buChar char="§"/>
            </a:pPr>
            <a:r>
              <a:rPr lang="en-GB" sz="1400" b="1" dirty="0"/>
              <a:t>Iteration</a:t>
            </a:r>
            <a:r>
              <a:rPr lang="en-GB" sz="1400" dirty="0"/>
              <a:t> </a:t>
            </a:r>
            <a:r>
              <a:rPr lang="en-GB" sz="1400" dirty="0" smtClean="0"/>
              <a:t>3 </a:t>
            </a:r>
            <a:r>
              <a:rPr lang="en-GB" sz="1400" dirty="0"/>
              <a:t>(2020) </a:t>
            </a:r>
            <a:r>
              <a:rPr lang="en-GB" sz="1400" dirty="0" smtClean="0"/>
              <a:t>: </a:t>
            </a:r>
            <a:r>
              <a:rPr lang="en-GB" sz="1400" b="1" dirty="0" smtClean="0"/>
              <a:t>82%</a:t>
            </a:r>
            <a:r>
              <a:rPr lang="en-GB" sz="1400" dirty="0" smtClean="0"/>
              <a:t> </a:t>
            </a:r>
            <a:r>
              <a:rPr lang="en-GB" sz="1400" dirty="0"/>
              <a:t>of Sprint Backlog items in 5.5 days.</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100" dirty="0"/>
          </a:p>
          <a:p>
            <a:pPr>
              <a:buClr>
                <a:schemeClr val="accent1"/>
              </a:buClr>
              <a:buFont typeface="Wingdings" panose="05000000000000000000" pitchFamily="2" charset="2"/>
              <a:buChar char="§"/>
            </a:pPr>
            <a:endParaRPr lang="en-GB" sz="1100" dirty="0"/>
          </a:p>
          <a:p>
            <a:pPr>
              <a:buClr>
                <a:schemeClr val="accent1"/>
              </a:buClr>
              <a:buFont typeface="Wingdings" panose="05000000000000000000" pitchFamily="2" charset="2"/>
              <a:buChar char="§"/>
            </a:pPr>
            <a:endParaRPr lang="en-GB" sz="800" dirty="0" smtClean="0"/>
          </a:p>
        </p:txBody>
      </p:sp>
      <p:sp>
        <p:nvSpPr>
          <p:cNvPr id="13" name="Content Placeholder 1"/>
          <p:cNvSpPr txBox="1">
            <a:spLocks/>
          </p:cNvSpPr>
          <p:nvPr/>
        </p:nvSpPr>
        <p:spPr bwMode="gray">
          <a:xfrm>
            <a:off x="124968" y="3468460"/>
            <a:ext cx="5205984" cy="273419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smtClean="0"/>
              <a:t>Retrospective Themes</a:t>
            </a:r>
          </a:p>
          <a:p>
            <a:pPr>
              <a:buClr>
                <a:schemeClr val="accent1"/>
              </a:buClr>
              <a:buFont typeface="Wingdings" panose="05000000000000000000" pitchFamily="2" charset="2"/>
              <a:buChar char="§"/>
            </a:pPr>
            <a:r>
              <a:rPr lang="en-GB" sz="1400" dirty="0" smtClean="0"/>
              <a:t>Positive (‘smiley face’) rating from the team members on Iterations 1, and 3 (2020) outcomes.</a:t>
            </a:r>
          </a:p>
          <a:p>
            <a:pPr>
              <a:buClr>
                <a:schemeClr val="accent1"/>
              </a:buClr>
              <a:buFont typeface="Wingdings" panose="05000000000000000000" pitchFamily="2" charset="2"/>
              <a:buChar char="§"/>
            </a:pPr>
            <a:r>
              <a:rPr lang="en-GB" sz="1400" dirty="0" smtClean="0"/>
              <a:t>Iteration 2 was a neutral rating from team due to demo coordination challenges and problems with User Stories not being split into more manageable divisions.</a:t>
            </a:r>
          </a:p>
          <a:p>
            <a:pPr>
              <a:buClr>
                <a:schemeClr val="accent1"/>
              </a:buClr>
              <a:buFont typeface="Wingdings" panose="05000000000000000000" pitchFamily="2" charset="2"/>
              <a:buChar char="§"/>
            </a:pPr>
            <a:r>
              <a:rPr lang="en-GB" sz="1400" dirty="0" smtClean="0"/>
              <a:t>Good progress on bug fixing and technical debt reduction in latest  Iteration (infrastructure </a:t>
            </a:r>
            <a:r>
              <a:rPr lang="en-GB" sz="1400" dirty="0"/>
              <a:t>challenges less of an </a:t>
            </a:r>
            <a:r>
              <a:rPr lang="en-GB" sz="1400" dirty="0" smtClean="0"/>
              <a:t>issue).</a:t>
            </a:r>
          </a:p>
          <a:p>
            <a:pPr>
              <a:buClr>
                <a:schemeClr val="accent1"/>
              </a:buClr>
              <a:buFont typeface="Wingdings" panose="05000000000000000000" pitchFamily="2" charset="2"/>
              <a:buChar char="§"/>
            </a:pPr>
            <a:r>
              <a:rPr lang="en-GB" sz="1400" i="1" dirty="0" smtClean="0"/>
              <a:t>Devbobs</a:t>
            </a:r>
            <a:r>
              <a:rPr lang="en-GB" sz="1400" dirty="0" smtClean="0"/>
              <a:t> is a smaller team than </a:t>
            </a:r>
            <a:r>
              <a:rPr lang="en-GB" sz="1400" i="1" dirty="0" smtClean="0"/>
              <a:t>Continuity (4 : 3 – KL, 1 - UK)</a:t>
            </a:r>
            <a:r>
              <a:rPr lang="en-GB" sz="1400" dirty="0" smtClean="0"/>
              <a:t>, and this has made it easier to track work.</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9218" name="Picture 2" descr="image2020-2-20_14-9-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912" y="3121269"/>
            <a:ext cx="6673207" cy="299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3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Simba</a:t>
            </a:r>
            <a:endParaRPr lang="en-GB" dirty="0"/>
          </a:p>
        </p:txBody>
      </p:sp>
      <p:sp>
        <p:nvSpPr>
          <p:cNvPr id="4" name="Title 3"/>
          <p:cNvSpPr>
            <a:spLocks noGrp="1"/>
          </p:cNvSpPr>
          <p:nvPr>
            <p:ph type="title"/>
          </p:nvPr>
        </p:nvSpPr>
        <p:spPr/>
        <p:txBody>
          <a:bodyPr/>
          <a:lstStyle/>
          <a:p>
            <a:r>
              <a:rPr lang="en-GB" dirty="0" smtClean="0"/>
              <a:t>Kanban Team Metrics – February 2020</a:t>
            </a:r>
            <a:endParaRPr lang="en-GB" dirty="0"/>
          </a:p>
        </p:txBody>
      </p:sp>
      <p:sp>
        <p:nvSpPr>
          <p:cNvPr id="10" name="Content Placeholder 1"/>
          <p:cNvSpPr txBox="1">
            <a:spLocks/>
          </p:cNvSpPr>
          <p:nvPr/>
        </p:nvSpPr>
        <p:spPr bwMode="gray">
          <a:xfrm>
            <a:off x="923544" y="1255921"/>
            <a:ext cx="11080615" cy="2183965"/>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a:t>Team Service Level Expectation</a:t>
            </a:r>
            <a:r>
              <a:rPr lang="en-GB" sz="1400" dirty="0"/>
              <a:t>: 70% of PBIs will be completed within 5.5 </a:t>
            </a:r>
            <a:r>
              <a:rPr lang="en-GB" sz="1400" dirty="0" smtClean="0"/>
              <a:t>days</a:t>
            </a:r>
          </a:p>
          <a:p>
            <a:pPr marL="0" indent="0">
              <a:buClr>
                <a:schemeClr val="accent1"/>
              </a:buClr>
              <a:buNone/>
            </a:pPr>
            <a:r>
              <a:rPr lang="en-GB" sz="1400" dirty="0" smtClean="0"/>
              <a:t>(This is an SNA Kanban team. Simba are </a:t>
            </a:r>
            <a:r>
              <a:rPr lang="en-GB" sz="1400" dirty="0"/>
              <a:t>the Continuity team members who were keen to take on more feature team work; split out into a new team, they have 6 team members, all in </a:t>
            </a:r>
            <a:r>
              <a:rPr lang="en-GB" sz="1400" dirty="0" smtClean="0"/>
              <a:t>KL).</a:t>
            </a:r>
          </a:p>
          <a:p>
            <a:pPr>
              <a:buClr>
                <a:schemeClr val="accent1"/>
              </a:buClr>
              <a:buFont typeface="Wingdings" panose="05000000000000000000" pitchFamily="2" charset="2"/>
              <a:buChar char="§"/>
            </a:pPr>
            <a:r>
              <a:rPr lang="en-GB" sz="1400" b="1" dirty="0" smtClean="0"/>
              <a:t>Iteration</a:t>
            </a:r>
            <a:r>
              <a:rPr lang="en-GB" sz="1400" dirty="0" smtClean="0"/>
              <a:t> 1 </a:t>
            </a:r>
            <a:r>
              <a:rPr lang="en-GB" sz="1400" dirty="0"/>
              <a:t>(</a:t>
            </a:r>
            <a:r>
              <a:rPr lang="en-GB" sz="1400" dirty="0" smtClean="0"/>
              <a:t>2020) </a:t>
            </a:r>
            <a:r>
              <a:rPr lang="en-GB" sz="1400" dirty="0"/>
              <a:t>: </a:t>
            </a:r>
            <a:r>
              <a:rPr lang="en-GB" sz="1400" b="1" dirty="0" smtClean="0"/>
              <a:t>75%</a:t>
            </a:r>
            <a:r>
              <a:rPr lang="en-GB" sz="1400" dirty="0" smtClean="0"/>
              <a:t> </a:t>
            </a:r>
            <a:r>
              <a:rPr lang="en-GB" sz="1400" dirty="0"/>
              <a:t>of Sprint Backlog items in 5.5 days</a:t>
            </a:r>
            <a:r>
              <a:rPr lang="en-GB" sz="1400" dirty="0" smtClean="0"/>
              <a:t>.</a:t>
            </a:r>
          </a:p>
          <a:p>
            <a:pPr>
              <a:buClr>
                <a:schemeClr val="accent1"/>
              </a:buClr>
              <a:buFont typeface="Wingdings" panose="05000000000000000000" pitchFamily="2" charset="2"/>
              <a:buChar char="§"/>
            </a:pPr>
            <a:r>
              <a:rPr lang="en-GB" sz="1400" b="1" dirty="0"/>
              <a:t>Iteration</a:t>
            </a:r>
            <a:r>
              <a:rPr lang="en-GB" sz="1400" dirty="0"/>
              <a:t> </a:t>
            </a:r>
            <a:r>
              <a:rPr lang="en-GB" sz="1400" dirty="0" smtClean="0"/>
              <a:t>2 </a:t>
            </a:r>
            <a:r>
              <a:rPr lang="en-GB" sz="1400" dirty="0"/>
              <a:t>(2020) : </a:t>
            </a:r>
            <a:r>
              <a:rPr lang="en-GB" sz="1400" b="1" dirty="0" smtClean="0"/>
              <a:t>73%</a:t>
            </a:r>
            <a:r>
              <a:rPr lang="en-GB" sz="1400" dirty="0" smtClean="0"/>
              <a:t> </a:t>
            </a:r>
            <a:r>
              <a:rPr lang="en-GB" sz="1400" dirty="0"/>
              <a:t>of Sprint Backlog items in 5.5 days.</a:t>
            </a:r>
          </a:p>
          <a:p>
            <a:pPr>
              <a:buClr>
                <a:schemeClr val="accent1"/>
              </a:buClr>
              <a:buFont typeface="Wingdings" panose="05000000000000000000" pitchFamily="2" charset="2"/>
              <a:buChar char="§"/>
            </a:pPr>
            <a:r>
              <a:rPr lang="en-GB" sz="1400" b="1" dirty="0"/>
              <a:t>Iteration</a:t>
            </a:r>
            <a:r>
              <a:rPr lang="en-GB" sz="1400" dirty="0"/>
              <a:t> </a:t>
            </a:r>
            <a:r>
              <a:rPr lang="en-GB" sz="1400" dirty="0" smtClean="0"/>
              <a:t>3 </a:t>
            </a:r>
            <a:r>
              <a:rPr lang="en-GB" sz="1400" dirty="0"/>
              <a:t>(2020) : </a:t>
            </a:r>
            <a:r>
              <a:rPr lang="en-GB" sz="1400" b="1" dirty="0" smtClean="0"/>
              <a:t>79%</a:t>
            </a:r>
            <a:r>
              <a:rPr lang="en-GB" sz="1400" dirty="0" smtClean="0"/>
              <a:t> </a:t>
            </a:r>
            <a:r>
              <a:rPr lang="en-GB" sz="1400" dirty="0"/>
              <a:t>of Sprint Backlog items in 5.5 days.</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100" dirty="0"/>
          </a:p>
          <a:p>
            <a:pPr>
              <a:buClr>
                <a:schemeClr val="accent1"/>
              </a:buClr>
              <a:buFont typeface="Wingdings" panose="05000000000000000000" pitchFamily="2" charset="2"/>
              <a:buChar char="§"/>
            </a:pPr>
            <a:endParaRPr lang="en-GB" sz="1100" dirty="0"/>
          </a:p>
          <a:p>
            <a:pPr>
              <a:buClr>
                <a:schemeClr val="accent1"/>
              </a:buClr>
              <a:buFont typeface="Wingdings" panose="05000000000000000000" pitchFamily="2" charset="2"/>
              <a:buChar char="§"/>
            </a:pPr>
            <a:endParaRPr lang="en-GB" sz="800" dirty="0" smtClean="0"/>
          </a:p>
        </p:txBody>
      </p:sp>
      <p:sp>
        <p:nvSpPr>
          <p:cNvPr id="13" name="Content Placeholder 1"/>
          <p:cNvSpPr txBox="1">
            <a:spLocks/>
          </p:cNvSpPr>
          <p:nvPr/>
        </p:nvSpPr>
        <p:spPr bwMode="gray">
          <a:xfrm>
            <a:off x="124967" y="3367453"/>
            <a:ext cx="5502110" cy="2843990"/>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smtClean="0"/>
              <a:t>Retrospective Themes</a:t>
            </a:r>
          </a:p>
          <a:p>
            <a:pPr>
              <a:buClr>
                <a:schemeClr val="accent1"/>
              </a:buClr>
              <a:buFont typeface="Wingdings" panose="05000000000000000000" pitchFamily="2" charset="2"/>
              <a:buChar char="§"/>
            </a:pPr>
            <a:r>
              <a:rPr lang="en-GB" sz="1400" dirty="0" smtClean="0"/>
              <a:t>5/6 positive </a:t>
            </a:r>
            <a:r>
              <a:rPr lang="en-GB" sz="1400" dirty="0"/>
              <a:t>rating from the team members on </a:t>
            </a:r>
            <a:r>
              <a:rPr lang="en-GB" sz="1400" dirty="0" smtClean="0"/>
              <a:t>Iteration 2. ‘All Smiles’ for Iteration 3 (2020).</a:t>
            </a:r>
          </a:p>
          <a:p>
            <a:pPr>
              <a:buClr>
                <a:schemeClr val="accent1"/>
              </a:buClr>
              <a:buFont typeface="Wingdings" panose="05000000000000000000" pitchFamily="2" charset="2"/>
              <a:buChar char="§"/>
            </a:pPr>
            <a:r>
              <a:rPr lang="en-GB" sz="1400" dirty="0" smtClean="0"/>
              <a:t>The team is almost </a:t>
            </a:r>
            <a:r>
              <a:rPr lang="en-GB" sz="1400" dirty="0"/>
              <a:t>in the </a:t>
            </a:r>
            <a:r>
              <a:rPr lang="en-GB" sz="1400" dirty="0" smtClean="0"/>
              <a:t>last stage </a:t>
            </a:r>
            <a:r>
              <a:rPr lang="en-GB" sz="1400" dirty="0"/>
              <a:t>of finalizing the elements to be moved to SNA </a:t>
            </a:r>
            <a:r>
              <a:rPr lang="en-GB" sz="1400" dirty="0" smtClean="0"/>
              <a:t>Config as part of that Epic.</a:t>
            </a:r>
          </a:p>
          <a:p>
            <a:pPr>
              <a:buClr>
                <a:schemeClr val="accent1"/>
              </a:buClr>
              <a:buFont typeface="Wingdings" panose="05000000000000000000" pitchFamily="2" charset="2"/>
              <a:buChar char="§"/>
            </a:pPr>
            <a:r>
              <a:rPr lang="en-GB" sz="1400" dirty="0" smtClean="0"/>
              <a:t>Backlog Refinements and SLE targets are consistently improving.</a:t>
            </a:r>
          </a:p>
          <a:p>
            <a:pPr>
              <a:buClr>
                <a:schemeClr val="accent1"/>
              </a:buClr>
              <a:buFont typeface="Wingdings" panose="05000000000000000000" pitchFamily="2" charset="2"/>
              <a:buChar char="§"/>
            </a:pPr>
            <a:r>
              <a:rPr lang="en-GB" sz="1400" i="1" dirty="0" smtClean="0"/>
              <a:t>Simba </a:t>
            </a:r>
            <a:r>
              <a:rPr lang="en-GB" sz="1400" dirty="0" smtClean="0"/>
              <a:t>is a smaller team than </a:t>
            </a:r>
            <a:r>
              <a:rPr lang="en-GB" sz="1400" i="1" dirty="0" smtClean="0"/>
              <a:t>Continuity</a:t>
            </a:r>
            <a:r>
              <a:rPr lang="en-GB" sz="1400" dirty="0" smtClean="0"/>
              <a:t>, and this has made it easier to track work.</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10242" name="Picture 2" descr="image2020-2-20_13-5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793" y="3279531"/>
            <a:ext cx="6406418" cy="293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86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Atlantis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5908431" y="1221275"/>
            <a:ext cx="6189784" cy="482718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dirty="0"/>
              <a:t>(This is </a:t>
            </a:r>
            <a:r>
              <a:rPr lang="en-GB" sz="1400" dirty="0" smtClean="0"/>
              <a:t>an SNA Scrum team, but is the </a:t>
            </a:r>
            <a:r>
              <a:rPr lang="en-GB" sz="1400" dirty="0"/>
              <a:t>renamed and slightly </a:t>
            </a:r>
            <a:r>
              <a:rPr lang="en-GB" sz="1400" dirty="0" smtClean="0"/>
              <a:t>amended former  </a:t>
            </a:r>
            <a:r>
              <a:rPr lang="en-GB" sz="1400" dirty="0"/>
              <a:t>Pegasus team</a:t>
            </a:r>
            <a:r>
              <a:rPr lang="en-GB" sz="1400" dirty="0" smtClean="0"/>
              <a:t>. </a:t>
            </a:r>
            <a:r>
              <a:rPr lang="en-GB" sz="1400" dirty="0"/>
              <a:t>Iteration numbers are shared across all SNA </a:t>
            </a:r>
            <a:r>
              <a:rPr lang="en-GB" sz="1400" dirty="0" smtClean="0"/>
              <a:t>teams).</a:t>
            </a:r>
            <a:endParaRPr lang="en-GB" sz="1400" dirty="0"/>
          </a:p>
          <a:p>
            <a:pPr>
              <a:buClr>
                <a:schemeClr val="accent1"/>
              </a:buClr>
              <a:buFont typeface="Wingdings" panose="05000000000000000000" pitchFamily="2" charset="2"/>
              <a:buChar char="§"/>
            </a:pPr>
            <a:r>
              <a:rPr lang="en-GB" sz="1400" dirty="0" smtClean="0"/>
              <a:t>Sprint 1 (2020) : Good progress being made on User Stories within the ‘In-Flight’ initiative. However, not all forecasted work was completed. </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a:t>
            </a:r>
            <a:r>
              <a:rPr lang="en-GB" sz="1400" dirty="0" smtClean="0"/>
              <a:t>: All forecasted User Stories completed, including ‘In-Flight’ items from Sprint 1.</a:t>
            </a:r>
          </a:p>
          <a:p>
            <a:pPr>
              <a:buClr>
                <a:schemeClr val="accent1"/>
              </a:buClr>
              <a:buFont typeface="Wingdings" panose="05000000000000000000" pitchFamily="2" charset="2"/>
              <a:buChar char="§"/>
            </a:pPr>
            <a:r>
              <a:rPr lang="en-GB" sz="1400" dirty="0"/>
              <a:t>Sprint </a:t>
            </a:r>
            <a:r>
              <a:rPr lang="en-GB" sz="1400" dirty="0" smtClean="0"/>
              <a:t>3 </a:t>
            </a:r>
            <a:r>
              <a:rPr lang="en-GB" sz="1400" dirty="0"/>
              <a:t>(2020) </a:t>
            </a:r>
            <a:r>
              <a:rPr lang="en-GB" sz="1400" dirty="0" smtClean="0"/>
              <a:t>: Sprint contained one large Search export User Story (SNA-23375), which was not fully completed.</a:t>
            </a:r>
          </a:p>
        </p:txBody>
      </p:sp>
      <p:pic>
        <p:nvPicPr>
          <p:cNvPr id="11266" name="Picture 2" descr="image2020-2-21_9-20-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343" y="4105468"/>
            <a:ext cx="6523588" cy="259459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2020-2-21_9-20-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9" y="1287623"/>
            <a:ext cx="5740141" cy="291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8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SNA Metrics for Development Teams – </a:t>
            </a:r>
            <a:r>
              <a:rPr lang="en-GB" dirty="0" smtClean="0"/>
              <a:t>2 </a:t>
            </a:r>
            <a:r>
              <a:rPr lang="en-GB" dirty="0"/>
              <a:t>– Team </a:t>
            </a:r>
            <a:r>
              <a:rPr lang="en-GB" dirty="0" smtClean="0"/>
              <a:t>Atlantis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519246" y="1421629"/>
            <a:ext cx="7605346" cy="4372289"/>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 </a:t>
            </a:r>
            <a:r>
              <a:rPr lang="en-GB" sz="1400" dirty="0"/>
              <a:t>(</a:t>
            </a:r>
            <a:r>
              <a:rPr lang="en-GB" sz="1400" dirty="0" smtClean="0"/>
              <a:t>2020) </a:t>
            </a:r>
            <a:r>
              <a:rPr lang="en-GB" sz="1400" dirty="0"/>
              <a:t>: </a:t>
            </a:r>
            <a:r>
              <a:rPr lang="en-GB" sz="1400" dirty="0" smtClean="0"/>
              <a:t>47 </a:t>
            </a:r>
            <a:r>
              <a:rPr lang="en-GB" sz="1400" dirty="0"/>
              <a:t>SPs forecast, </a:t>
            </a:r>
            <a:r>
              <a:rPr lang="en-GB" sz="1400" dirty="0" smtClean="0"/>
              <a:t>34 </a:t>
            </a:r>
            <a:r>
              <a:rPr lang="en-GB" sz="1400" dirty="0"/>
              <a:t>SPs delivered </a:t>
            </a:r>
            <a:r>
              <a:rPr lang="en-GB" sz="1400" dirty="0" smtClean="0"/>
              <a:t>(Confluence Metrics). </a:t>
            </a:r>
            <a:r>
              <a:rPr lang="en-GB" sz="1400" b="1" dirty="0"/>
              <a:t>Retrospective theme : - </a:t>
            </a:r>
            <a:r>
              <a:rPr lang="en-GB" sz="1400" b="1" dirty="0" smtClean="0"/>
              <a:t>‘flat’. </a:t>
            </a:r>
            <a:r>
              <a:rPr lang="en-GB" sz="1400" dirty="0" smtClean="0"/>
              <a:t>The 13 SP User Story SNA-25439 (Allow stats component to be run at the end of a sub-pipeline) was not completed as forecast in the Sprint.</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 47 SPs forecast, </a:t>
            </a:r>
            <a:r>
              <a:rPr lang="en-GB" sz="1400" dirty="0" smtClean="0"/>
              <a:t>47 </a:t>
            </a:r>
            <a:r>
              <a:rPr lang="en-GB" sz="1400" dirty="0"/>
              <a:t>SPs delivered (Confluence Metrics). </a:t>
            </a:r>
            <a:r>
              <a:rPr lang="en-GB" sz="1400" b="1" dirty="0"/>
              <a:t>Retrospective theme : - </a:t>
            </a:r>
            <a:r>
              <a:rPr lang="en-GB" sz="1400" b="1" dirty="0" smtClean="0"/>
              <a:t>‘happy’. </a:t>
            </a:r>
            <a:r>
              <a:rPr lang="en-GB" sz="1400" dirty="0" smtClean="0"/>
              <a:t>The team coordinated well to close out all forecasted User Stories.</a:t>
            </a:r>
            <a:endParaRPr lang="en-GB" sz="1400" b="1" dirty="0" smtClean="0"/>
          </a:p>
          <a:p>
            <a:pPr>
              <a:buClr>
                <a:schemeClr val="accent1"/>
              </a:buClr>
              <a:buFont typeface="Wingdings" panose="05000000000000000000" pitchFamily="2" charset="2"/>
              <a:buChar char="§"/>
            </a:pPr>
            <a:r>
              <a:rPr lang="en-GB" sz="1400" dirty="0"/>
              <a:t>Sprint </a:t>
            </a:r>
            <a:r>
              <a:rPr lang="en-GB" sz="1400" dirty="0" smtClean="0"/>
              <a:t>3 </a:t>
            </a:r>
            <a:r>
              <a:rPr lang="en-GB" sz="1400" dirty="0"/>
              <a:t>(2020) : </a:t>
            </a:r>
            <a:r>
              <a:rPr lang="en-GB" sz="1400" dirty="0" smtClean="0"/>
              <a:t>20 </a:t>
            </a:r>
            <a:r>
              <a:rPr lang="en-GB" sz="1400" dirty="0"/>
              <a:t>SPs forecast, </a:t>
            </a:r>
            <a:r>
              <a:rPr lang="en-GB" sz="1400" dirty="0" smtClean="0"/>
              <a:t>0 </a:t>
            </a:r>
            <a:r>
              <a:rPr lang="en-GB" sz="1400" dirty="0"/>
              <a:t>SPs delivered (Confluence Metrics). </a:t>
            </a:r>
            <a:r>
              <a:rPr lang="en-GB" sz="1400" b="1" dirty="0"/>
              <a:t>Retrospective theme : - </a:t>
            </a:r>
            <a:r>
              <a:rPr lang="en-GB" sz="1400" b="1" dirty="0" smtClean="0"/>
              <a:t>‘happy’. </a:t>
            </a:r>
            <a:r>
              <a:rPr lang="en-GB" sz="1400" dirty="0" smtClean="0"/>
              <a:t>The User Story carried over from Sprint 2, SNA-22375 : </a:t>
            </a:r>
            <a:r>
              <a:rPr lang="en-GB" sz="1400" i="1" dirty="0" smtClean="0"/>
              <a:t>Allow full Search export to be run</a:t>
            </a:r>
            <a:r>
              <a:rPr lang="en-GB" sz="1400" dirty="0" smtClean="0"/>
              <a:t>, was not fully completed. However, the team felt that the had coordinated very well on the User Story and resolved some technical debt tasks in parallel to improve Builder integration. (Those tasks were not assigned Story Points in the Sprint backlog).</a:t>
            </a:r>
            <a:endParaRPr lang="en-GB" sz="1400" dirty="0"/>
          </a:p>
          <a:p>
            <a:pPr>
              <a:buClr>
                <a:schemeClr val="accent1"/>
              </a:buClr>
              <a:buFont typeface="Wingdings" panose="05000000000000000000" pitchFamily="2" charset="2"/>
              <a:buChar char="§"/>
            </a:pPr>
            <a:endParaRPr lang="en-GB" sz="1400" dirty="0" smtClean="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94" y="1421629"/>
            <a:ext cx="3859091" cy="1973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256" y="3938494"/>
            <a:ext cx="3797462" cy="1852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6549" y="4894480"/>
            <a:ext cx="3835532" cy="1798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90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Maya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6464174" y="1446034"/>
            <a:ext cx="5539984" cy="205765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endParaRPr lang="en-GB" sz="1400" dirty="0" smtClean="0"/>
          </a:p>
        </p:txBody>
      </p:sp>
      <p:sp>
        <p:nvSpPr>
          <p:cNvPr id="9" name="Content Placeholder 1"/>
          <p:cNvSpPr txBox="1">
            <a:spLocks/>
          </p:cNvSpPr>
          <p:nvPr/>
        </p:nvSpPr>
        <p:spPr bwMode="gray">
          <a:xfrm>
            <a:off x="6464174" y="1310239"/>
            <a:ext cx="5539984" cy="482718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 </a:t>
            </a:r>
            <a:r>
              <a:rPr lang="en-GB" sz="1400" dirty="0"/>
              <a:t>(</a:t>
            </a:r>
            <a:r>
              <a:rPr lang="en-GB" sz="1400" dirty="0" smtClean="0"/>
              <a:t>2020) : </a:t>
            </a:r>
            <a:r>
              <a:rPr lang="en-GB" sz="1400" dirty="0"/>
              <a:t>All forecasted commitments </a:t>
            </a:r>
            <a:r>
              <a:rPr lang="en-GB" sz="1400" dirty="0" smtClean="0"/>
              <a:t>completed, including tasks on delivering ‘in-flight’ metrics and applications.</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a:t>
            </a:r>
            <a:r>
              <a:rPr lang="en-GB" sz="1400" dirty="0" smtClean="0"/>
              <a:t>: </a:t>
            </a:r>
            <a:r>
              <a:rPr lang="en-GB" sz="1400" dirty="0"/>
              <a:t>All forecasted commitments completed, </a:t>
            </a:r>
            <a:r>
              <a:rPr lang="en-GB" sz="1400" dirty="0" smtClean="0"/>
              <a:t>including three ‘Spike’ tasks to fix issues with the recent Spring 5 upgrade.</a:t>
            </a:r>
          </a:p>
          <a:p>
            <a:pPr>
              <a:buClr>
                <a:schemeClr val="accent1"/>
              </a:buClr>
              <a:buFont typeface="Wingdings" panose="05000000000000000000" pitchFamily="2" charset="2"/>
              <a:buChar char="§"/>
            </a:pPr>
            <a:r>
              <a:rPr lang="en-GB" sz="1400" dirty="0"/>
              <a:t>Sprint </a:t>
            </a:r>
            <a:r>
              <a:rPr lang="en-GB" sz="1400" dirty="0" smtClean="0"/>
              <a:t>3 </a:t>
            </a:r>
            <a:r>
              <a:rPr lang="en-GB" sz="1400" dirty="0"/>
              <a:t>(2020) </a:t>
            </a:r>
            <a:r>
              <a:rPr lang="en-GB" sz="1400" dirty="0" smtClean="0"/>
              <a:t>: </a:t>
            </a:r>
            <a:r>
              <a:rPr lang="en-GB" sz="1400" dirty="0"/>
              <a:t>All forecasted commitments completed, </a:t>
            </a:r>
            <a:r>
              <a:rPr lang="en-GB" sz="1400" dirty="0" smtClean="0"/>
              <a:t>including enhancements to ‘in-flight’ </a:t>
            </a:r>
            <a:r>
              <a:rPr lang="en-GB" sz="1400" dirty="0" err="1" smtClean="0"/>
              <a:t>webapp</a:t>
            </a:r>
            <a:r>
              <a:rPr lang="en-GB" sz="1400" dirty="0" smtClean="0"/>
              <a:t>, and Excel export option in Visualizer.</a:t>
            </a: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13314" name="Picture 2" descr="image2020-2-19_11-32-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208" y="4123592"/>
            <a:ext cx="6511923" cy="260069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2020-2-19_11-33-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1248508"/>
            <a:ext cx="6275754" cy="294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1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SNA Metrics for Development Teams – </a:t>
            </a:r>
            <a:r>
              <a:rPr lang="en-GB" dirty="0" smtClean="0"/>
              <a:t>2 </a:t>
            </a:r>
            <a:r>
              <a:rPr lang="en-GB" dirty="0"/>
              <a:t>– Team </a:t>
            </a:r>
            <a:r>
              <a:rPr lang="en-GB" dirty="0" smtClean="0"/>
              <a:t>Maya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635374" y="1321802"/>
            <a:ext cx="7368786" cy="495141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 </a:t>
            </a:r>
            <a:r>
              <a:rPr lang="en-GB" sz="1400" dirty="0"/>
              <a:t>(</a:t>
            </a:r>
            <a:r>
              <a:rPr lang="en-GB" sz="1400" dirty="0" smtClean="0"/>
              <a:t>2020) </a:t>
            </a:r>
            <a:r>
              <a:rPr lang="en-GB" sz="1400" dirty="0"/>
              <a:t>: </a:t>
            </a:r>
            <a:r>
              <a:rPr lang="en-GB" sz="1400" dirty="0" smtClean="0"/>
              <a:t>37 </a:t>
            </a:r>
            <a:r>
              <a:rPr lang="en-GB" sz="1400" dirty="0"/>
              <a:t>SPs forecast, </a:t>
            </a:r>
            <a:r>
              <a:rPr lang="en-GB" sz="1400" dirty="0" smtClean="0"/>
              <a:t>37 </a:t>
            </a:r>
            <a:r>
              <a:rPr lang="en-GB" sz="1400" dirty="0"/>
              <a:t>SPs completed (Confluence Metric</a:t>
            </a:r>
            <a:r>
              <a:rPr lang="en-GB" sz="1400" dirty="0" smtClean="0"/>
              <a:t>). </a:t>
            </a:r>
            <a:r>
              <a:rPr lang="en-GB" sz="1400" b="1" dirty="0"/>
              <a:t>Retrospective theme : All 6 – ‘happy’. </a:t>
            </a:r>
            <a:r>
              <a:rPr lang="en-GB" sz="1400" dirty="0" smtClean="0"/>
              <a:t>Team working well collaboratively but planning future actions to further improve the code review process.</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 </a:t>
            </a:r>
            <a:r>
              <a:rPr lang="en-GB" sz="1400" dirty="0" smtClean="0"/>
              <a:t>21 </a:t>
            </a:r>
            <a:r>
              <a:rPr lang="en-GB" sz="1400" dirty="0"/>
              <a:t>SPs forecast, </a:t>
            </a:r>
            <a:r>
              <a:rPr lang="en-GB" sz="1400" dirty="0" smtClean="0"/>
              <a:t>21 </a:t>
            </a:r>
            <a:r>
              <a:rPr lang="en-GB" sz="1400" dirty="0"/>
              <a:t>SPs completed (Confluence Metric). </a:t>
            </a:r>
            <a:r>
              <a:rPr lang="en-GB" sz="1400" b="1" dirty="0"/>
              <a:t>Retrospective theme : All 6 – ‘happy</a:t>
            </a:r>
            <a:r>
              <a:rPr lang="en-GB" sz="1400" b="1" dirty="0" smtClean="0"/>
              <a:t>’. </a:t>
            </a:r>
            <a:r>
              <a:rPr lang="en-GB" sz="1400" dirty="0" smtClean="0"/>
              <a:t>Improvements to code review process and collaboration with Atlantis team helped to plan and execute Sprint cycle successfully.</a:t>
            </a:r>
            <a:endParaRPr lang="en-GB" sz="1400" b="1" dirty="0" smtClean="0"/>
          </a:p>
          <a:p>
            <a:pPr>
              <a:buClr>
                <a:schemeClr val="accent1"/>
              </a:buClr>
              <a:buFont typeface="Wingdings" panose="05000000000000000000" pitchFamily="2" charset="2"/>
              <a:buChar char="§"/>
            </a:pPr>
            <a:r>
              <a:rPr lang="en-GB" sz="1400" dirty="0"/>
              <a:t>Sprint </a:t>
            </a:r>
            <a:r>
              <a:rPr lang="en-GB" sz="1400" dirty="0" smtClean="0"/>
              <a:t>3 </a:t>
            </a:r>
            <a:r>
              <a:rPr lang="en-GB" sz="1400" dirty="0"/>
              <a:t>(2020) : </a:t>
            </a:r>
            <a:r>
              <a:rPr lang="en-GB" sz="1400" dirty="0" smtClean="0"/>
              <a:t>21 </a:t>
            </a:r>
            <a:r>
              <a:rPr lang="en-GB" sz="1400" dirty="0"/>
              <a:t>SPs forecast, </a:t>
            </a:r>
            <a:r>
              <a:rPr lang="en-GB" sz="1400" dirty="0" smtClean="0"/>
              <a:t>21 </a:t>
            </a:r>
            <a:r>
              <a:rPr lang="en-GB" sz="1400" dirty="0"/>
              <a:t>SPs completed (Confluence Metric). </a:t>
            </a:r>
            <a:r>
              <a:rPr lang="en-GB" sz="1400" b="1" dirty="0"/>
              <a:t>Retrospective theme : All 6 – ‘happy</a:t>
            </a:r>
            <a:r>
              <a:rPr lang="en-GB" sz="1400" b="1" dirty="0" smtClean="0"/>
              <a:t>’. </a:t>
            </a:r>
            <a:r>
              <a:rPr lang="en-GB" sz="1400" dirty="0" smtClean="0"/>
              <a:t>The team is continuing to effectively carry over process improvements from previous Sprints and conclude forecasted work in Sprint cycle.</a:t>
            </a:r>
            <a:endParaRPr lang="en-GB" sz="1400" dirty="0"/>
          </a:p>
          <a:p>
            <a:pPr>
              <a:buClr>
                <a:schemeClr val="accent1"/>
              </a:buClr>
              <a:buFont typeface="Wingdings" panose="05000000000000000000" pitchFamily="2" charset="2"/>
              <a:buChar char="§"/>
            </a:pPr>
            <a:endParaRPr lang="en-GB" sz="1400" dirty="0"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3" y="1321802"/>
            <a:ext cx="4029075" cy="1821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362" y="3601299"/>
            <a:ext cx="4117365" cy="182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2922" y="4665652"/>
            <a:ext cx="4117365" cy="1976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890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68195" y="609420"/>
            <a:ext cx="5318181" cy="941796"/>
          </a:xfrm>
        </p:spPr>
        <p:txBody>
          <a:bodyPr/>
          <a:lstStyle/>
          <a:p>
            <a:r>
              <a:rPr lang="en-US" dirty="0" smtClean="0">
                <a:solidFill>
                  <a:schemeClr val="accent1"/>
                </a:solidFill>
              </a:rPr>
              <a:t>Contents</a:t>
            </a:r>
            <a:br>
              <a:rPr lang="en-US" dirty="0" smtClean="0">
                <a:solidFill>
                  <a:schemeClr val="accent1"/>
                </a:solidFill>
              </a:rPr>
            </a:br>
            <a:endParaRPr lang="en-US" dirty="0"/>
          </a:p>
        </p:txBody>
      </p:sp>
      <p:sp>
        <p:nvSpPr>
          <p:cNvPr id="15" name="Content Placeholder 14"/>
          <p:cNvSpPr>
            <a:spLocks noGrp="1"/>
          </p:cNvSpPr>
          <p:nvPr>
            <p:ph idx="1"/>
          </p:nvPr>
        </p:nvSpPr>
        <p:spPr>
          <a:xfrm>
            <a:off x="6553873" y="1336634"/>
            <a:ext cx="5550609" cy="4181475"/>
          </a:xfrm>
        </p:spPr>
        <p:txBody>
          <a:bodyPr/>
          <a:lstStyle/>
          <a:p>
            <a:pPr lvl="6">
              <a:lnSpc>
                <a:spcPct val="110000"/>
              </a:lnSpc>
              <a:buClr>
                <a:schemeClr val="accent1"/>
              </a:buClr>
            </a:pPr>
            <a:r>
              <a:rPr lang="en-US" dirty="0" smtClean="0">
                <a:solidFill>
                  <a:schemeClr val="tx2"/>
                </a:solidFill>
              </a:rPr>
              <a:t>Workstream Progress  </a:t>
            </a:r>
          </a:p>
          <a:p>
            <a:pPr lvl="8">
              <a:lnSpc>
                <a:spcPct val="110000"/>
              </a:lnSpc>
              <a:buClr>
                <a:schemeClr val="accent1"/>
              </a:buClr>
              <a:buFont typeface="Wingdings" panose="05000000000000000000" pitchFamily="2" charset="2"/>
              <a:buChar char="Ø"/>
            </a:pPr>
            <a:r>
              <a:rPr lang="en-US" sz="1200" b="0" dirty="0" smtClean="0">
                <a:solidFill>
                  <a:schemeClr val="tx2"/>
                </a:solidFill>
              </a:rPr>
              <a:t> Story </a:t>
            </a:r>
            <a:r>
              <a:rPr lang="en-US" sz="1200" b="0" dirty="0">
                <a:solidFill>
                  <a:schemeClr val="tx2"/>
                </a:solidFill>
              </a:rPr>
              <a:t>Point Planning Analysis</a:t>
            </a:r>
          </a:p>
          <a:p>
            <a:pPr lvl="8">
              <a:lnSpc>
                <a:spcPct val="110000"/>
              </a:lnSpc>
              <a:buClr>
                <a:schemeClr val="accent1"/>
              </a:buClr>
              <a:buFont typeface="Wingdings" panose="05000000000000000000" pitchFamily="2" charset="2"/>
              <a:buChar char="Ø"/>
            </a:pPr>
            <a:r>
              <a:rPr lang="en-US" sz="1200" b="0" dirty="0" smtClean="0">
                <a:solidFill>
                  <a:schemeClr val="tx2"/>
                </a:solidFill>
              </a:rPr>
              <a:t> JIRA Burndown Charts.</a:t>
            </a:r>
          </a:p>
          <a:p>
            <a:pPr lvl="6">
              <a:lnSpc>
                <a:spcPct val="110000"/>
              </a:lnSpc>
              <a:buClr>
                <a:schemeClr val="accent1"/>
              </a:buClr>
            </a:pPr>
            <a:endParaRPr lang="en-US" sz="800" dirty="0" smtClean="0">
              <a:solidFill>
                <a:schemeClr val="tx2"/>
              </a:solidFill>
            </a:endParaRPr>
          </a:p>
          <a:p>
            <a:pPr lvl="6">
              <a:lnSpc>
                <a:spcPct val="110000"/>
              </a:lnSpc>
              <a:buClr>
                <a:schemeClr val="accent1"/>
              </a:buClr>
            </a:pPr>
            <a:r>
              <a:rPr lang="en-US" dirty="0" smtClean="0">
                <a:solidFill>
                  <a:schemeClr val="tx2"/>
                </a:solidFill>
              </a:rPr>
              <a:t>Test Execution Metrics (automated).</a:t>
            </a:r>
          </a:p>
          <a:p>
            <a:pPr lvl="6">
              <a:lnSpc>
                <a:spcPct val="110000"/>
              </a:lnSpc>
              <a:buClr>
                <a:schemeClr val="accent1"/>
              </a:buClr>
            </a:pPr>
            <a:endParaRPr lang="en-US" sz="800" dirty="0" smtClean="0">
              <a:solidFill>
                <a:schemeClr val="tx2"/>
              </a:solidFill>
            </a:endParaRPr>
          </a:p>
          <a:p>
            <a:pPr lvl="6">
              <a:lnSpc>
                <a:spcPct val="110000"/>
              </a:lnSpc>
              <a:buClr>
                <a:schemeClr val="accent1"/>
              </a:buClr>
            </a:pPr>
            <a:r>
              <a:rPr lang="en-US" dirty="0" smtClean="0">
                <a:solidFill>
                  <a:schemeClr val="tx2"/>
                </a:solidFill>
              </a:rPr>
              <a:t>Defect Trends </a:t>
            </a:r>
          </a:p>
          <a:p>
            <a:pPr lvl="8">
              <a:lnSpc>
                <a:spcPct val="110000"/>
              </a:lnSpc>
              <a:buClr>
                <a:schemeClr val="accent1"/>
              </a:buClr>
              <a:buFont typeface="Wingdings" panose="05000000000000000000" pitchFamily="2" charset="2"/>
              <a:buChar char="Ø"/>
            </a:pPr>
            <a:r>
              <a:rPr lang="en-US" sz="1200" b="0" dirty="0" smtClean="0">
                <a:solidFill>
                  <a:schemeClr val="tx2"/>
                </a:solidFill>
              </a:rPr>
              <a:t>Monthly JIRA Dashboards per Release.</a:t>
            </a:r>
            <a:endParaRPr lang="en-US" sz="1200" b="0" dirty="0">
              <a:solidFill>
                <a:schemeClr val="tx2"/>
              </a:solidFill>
            </a:endParaRPr>
          </a:p>
          <a:p>
            <a:pPr lvl="8">
              <a:lnSpc>
                <a:spcPct val="110000"/>
              </a:lnSpc>
              <a:buClr>
                <a:schemeClr val="accent1"/>
              </a:buClr>
              <a:buFont typeface="Wingdings" panose="05000000000000000000" pitchFamily="2" charset="2"/>
              <a:buChar char="Ø"/>
            </a:pPr>
            <a:r>
              <a:rPr lang="en-US" sz="1200" b="0" dirty="0" smtClean="0">
                <a:solidFill>
                  <a:schemeClr val="tx2"/>
                </a:solidFill>
              </a:rPr>
              <a:t>YTD JIRA Dashboards + Production Defects.</a:t>
            </a:r>
            <a:endParaRPr lang="en-US" sz="1200" b="0" dirty="0">
              <a:solidFill>
                <a:schemeClr val="tx2"/>
              </a:solidFill>
            </a:endParaRPr>
          </a:p>
          <a:p>
            <a:pPr lvl="6">
              <a:lnSpc>
                <a:spcPct val="110000"/>
              </a:lnSpc>
              <a:buClr>
                <a:schemeClr val="accent1"/>
              </a:buClr>
            </a:pPr>
            <a:endParaRPr lang="en-US" sz="800" dirty="0">
              <a:solidFill>
                <a:schemeClr val="tx2"/>
              </a:solidFill>
            </a:endParaRPr>
          </a:p>
          <a:p>
            <a:pPr lvl="6">
              <a:lnSpc>
                <a:spcPct val="110000"/>
              </a:lnSpc>
              <a:buClr>
                <a:schemeClr val="accent1"/>
              </a:buClr>
            </a:pPr>
            <a:r>
              <a:rPr lang="en-US" dirty="0" smtClean="0">
                <a:solidFill>
                  <a:schemeClr val="tx2"/>
                </a:solidFill>
              </a:rPr>
              <a:t>EIM/APPS Automation Trends.</a:t>
            </a:r>
          </a:p>
          <a:p>
            <a:pPr lvl="6">
              <a:lnSpc>
                <a:spcPct val="110000"/>
              </a:lnSpc>
              <a:buClr>
                <a:schemeClr val="accent1"/>
              </a:buClr>
            </a:pPr>
            <a:endParaRPr lang="en-US" sz="800" dirty="0" smtClean="0">
              <a:solidFill>
                <a:schemeClr val="tx2"/>
              </a:solidFill>
            </a:endParaRPr>
          </a:p>
          <a:p>
            <a:pPr lvl="6">
              <a:lnSpc>
                <a:spcPct val="110000"/>
              </a:lnSpc>
              <a:buClr>
                <a:schemeClr val="accent1"/>
              </a:buClr>
            </a:pPr>
            <a:r>
              <a:rPr lang="en-US" dirty="0" smtClean="0">
                <a:solidFill>
                  <a:schemeClr val="tx2"/>
                </a:solidFill>
              </a:rPr>
              <a:t>Release QA Metrics. (Appendix) </a:t>
            </a:r>
          </a:p>
          <a:p>
            <a:pPr lvl="6">
              <a:lnSpc>
                <a:spcPct val="110000"/>
              </a:lnSpc>
              <a:buClr>
                <a:schemeClr val="accent1"/>
              </a:buClr>
            </a:pPr>
            <a:endParaRPr lang="en-US" sz="800" dirty="0" smtClean="0">
              <a:solidFill>
                <a:schemeClr val="tx2"/>
              </a:solidFill>
            </a:endParaRPr>
          </a:p>
          <a:p>
            <a:pPr lvl="6">
              <a:lnSpc>
                <a:spcPct val="110000"/>
              </a:lnSpc>
              <a:buClr>
                <a:schemeClr val="accent1"/>
              </a:buClr>
            </a:pPr>
            <a:endParaRPr lang="en-US" dirty="0" smtClean="0">
              <a:solidFill>
                <a:schemeClr val="tx2"/>
              </a:solidFill>
            </a:endParaRPr>
          </a:p>
        </p:txBody>
      </p:sp>
      <p:sp>
        <p:nvSpPr>
          <p:cNvPr id="11" name="Text Placeholder 10"/>
          <p:cNvSpPr>
            <a:spLocks noGrp="1"/>
          </p:cNvSpPr>
          <p:nvPr>
            <p:ph type="body" idx="12"/>
          </p:nvPr>
        </p:nvSpPr>
        <p:spPr>
          <a:xfrm>
            <a:off x="6883975" y="1051876"/>
            <a:ext cx="5196899" cy="261610"/>
          </a:xfrm>
        </p:spPr>
        <p:txBody>
          <a:bodyPr/>
          <a:lstStyle/>
          <a:p>
            <a:endParaRPr lang="en-US" dirty="0"/>
          </a:p>
        </p:txBody>
      </p:sp>
      <p:pic>
        <p:nvPicPr>
          <p:cNvPr id="3" name="Picture Placeholder 2" descr="iStock-636676918.jpg"/>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15875" y="0"/>
            <a:ext cx="6077107" cy="6858000"/>
          </a:xfrm>
        </p:spPr>
      </p:pic>
    </p:spTree>
    <p:extLst>
      <p:ext uri="{BB962C8B-B14F-4D97-AF65-F5344CB8AC3E}">
        <p14:creationId xmlns:p14="http://schemas.microsoft.com/office/powerpoint/2010/main" val="3618452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Cleopatra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6464174" y="1446034"/>
            <a:ext cx="5539984" cy="205765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endParaRPr lang="en-GB" sz="1400" dirty="0" smtClean="0"/>
          </a:p>
        </p:txBody>
      </p:sp>
      <p:sp>
        <p:nvSpPr>
          <p:cNvPr id="9" name="Content Placeholder 1"/>
          <p:cNvSpPr txBox="1">
            <a:spLocks/>
          </p:cNvSpPr>
          <p:nvPr/>
        </p:nvSpPr>
        <p:spPr bwMode="gray">
          <a:xfrm>
            <a:off x="5952392" y="1248508"/>
            <a:ext cx="6051766" cy="488891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dirty="0"/>
              <a:t>(This is </a:t>
            </a:r>
            <a:r>
              <a:rPr lang="en-GB" sz="1400" dirty="0" smtClean="0"/>
              <a:t>an SNA team, which is a Guildford-based Scrum </a:t>
            </a:r>
            <a:r>
              <a:rPr lang="en-GB" sz="1400" dirty="0"/>
              <a:t>feature team. </a:t>
            </a:r>
            <a:r>
              <a:rPr lang="en-GB" sz="1400" dirty="0" smtClean="0"/>
              <a:t>Iteration </a:t>
            </a:r>
            <a:r>
              <a:rPr lang="en-GB" sz="1400" dirty="0"/>
              <a:t>numbers are shared across all SNA </a:t>
            </a:r>
            <a:r>
              <a:rPr lang="en-GB" sz="1400" dirty="0" smtClean="0"/>
              <a:t>teams).</a:t>
            </a:r>
            <a:endParaRPr lang="en-GB" sz="1400" dirty="0"/>
          </a:p>
          <a:p>
            <a:pPr>
              <a:buClr>
                <a:schemeClr val="accent1"/>
              </a:buClr>
              <a:buFont typeface="Wingdings" panose="05000000000000000000" pitchFamily="2" charset="2"/>
              <a:buChar char="§"/>
            </a:pPr>
            <a:r>
              <a:rPr lang="en-GB" sz="1400" dirty="0" smtClean="0"/>
              <a:t>Sprint 1 </a:t>
            </a:r>
            <a:r>
              <a:rPr lang="en-GB" sz="1400" dirty="0"/>
              <a:t>(</a:t>
            </a:r>
            <a:r>
              <a:rPr lang="en-GB" sz="1400" dirty="0" smtClean="0"/>
              <a:t>2020) </a:t>
            </a:r>
            <a:r>
              <a:rPr lang="en-GB" sz="1400" dirty="0"/>
              <a:t>: </a:t>
            </a:r>
            <a:r>
              <a:rPr lang="en-GB" sz="1400" dirty="0" smtClean="0"/>
              <a:t>Larger User Story on build pack information completed, and one 13 SP User Story on ‘config layers’ incomplete.</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a:t>
            </a:r>
            <a:r>
              <a:rPr lang="en-GB" sz="1400" dirty="0" smtClean="0"/>
              <a:t>: Some User Stories on EIM outcome data were rejected in the Sprint cycle but were replaced with an Outcome View change and a Spring 5 upgrade ‘spike’ task.</a:t>
            </a:r>
          </a:p>
          <a:p>
            <a:pPr>
              <a:buClr>
                <a:schemeClr val="accent1"/>
              </a:buClr>
              <a:buFont typeface="Wingdings" panose="05000000000000000000" pitchFamily="2" charset="2"/>
              <a:buChar char="§"/>
            </a:pPr>
            <a:r>
              <a:rPr lang="en-GB" sz="1400" dirty="0" smtClean="0"/>
              <a:t>Sprint 3 </a:t>
            </a:r>
            <a:r>
              <a:rPr lang="en-GB" sz="1400" dirty="0"/>
              <a:t>(2020) </a:t>
            </a:r>
            <a:r>
              <a:rPr lang="en-GB" sz="1400" dirty="0" smtClean="0"/>
              <a:t>: All forecasted commitments completed, along with additional Spring 5 and Java 11 upgrade tasks.</a:t>
            </a:r>
            <a:endParaRPr lang="en-GB" sz="1400" dirty="0"/>
          </a:p>
          <a:p>
            <a:pPr>
              <a:buClr>
                <a:schemeClr val="accent1"/>
              </a:buClr>
              <a:buFont typeface="Wingdings" panose="05000000000000000000" pitchFamily="2" charset="2"/>
              <a:buChar char="§"/>
            </a:pPr>
            <a:endParaRPr lang="en-GB" sz="1400" dirty="0" smtClean="0"/>
          </a:p>
          <a:p>
            <a:pPr marL="0" indent="0">
              <a:buClr>
                <a:schemeClr val="accent1"/>
              </a:buClr>
              <a:buNone/>
            </a:pPr>
            <a:endParaRPr lang="en-GB" sz="1400" dirty="0"/>
          </a:p>
          <a:p>
            <a:pPr>
              <a:buClr>
                <a:schemeClr val="accent1"/>
              </a:buClr>
              <a:buFont typeface="Wingdings" panose="05000000000000000000" pitchFamily="2" charset="2"/>
              <a:buChar char="§"/>
            </a:pPr>
            <a:endParaRPr lang="en-GB" sz="1400" dirty="0" smtClean="0"/>
          </a:p>
        </p:txBody>
      </p:sp>
      <p:pic>
        <p:nvPicPr>
          <p:cNvPr id="16390" name="Picture 6" descr="image2020-2-21_14-35-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454" y="4193931"/>
            <a:ext cx="6564678" cy="2600692"/>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image2020-2-21_14-35-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4" y="1248508"/>
            <a:ext cx="5888891" cy="300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92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SNA Metrics for Development Teams – </a:t>
            </a:r>
            <a:r>
              <a:rPr lang="en-GB" dirty="0" smtClean="0"/>
              <a:t>2 </a:t>
            </a:r>
            <a:r>
              <a:rPr lang="en-GB" dirty="0"/>
              <a:t>– Team </a:t>
            </a:r>
            <a:r>
              <a:rPr lang="en-GB" dirty="0" smtClean="0"/>
              <a:t>Cleopatra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308231" y="1321802"/>
            <a:ext cx="7695929" cy="495141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 </a:t>
            </a:r>
            <a:r>
              <a:rPr lang="en-GB" sz="1400" dirty="0"/>
              <a:t>(</a:t>
            </a:r>
            <a:r>
              <a:rPr lang="en-GB" sz="1400" dirty="0" smtClean="0"/>
              <a:t>2020) </a:t>
            </a:r>
            <a:r>
              <a:rPr lang="en-GB" sz="1400" dirty="0"/>
              <a:t>: </a:t>
            </a:r>
            <a:r>
              <a:rPr lang="en-GB" sz="1400" dirty="0" smtClean="0"/>
              <a:t>31 </a:t>
            </a:r>
            <a:r>
              <a:rPr lang="en-GB" sz="1400" dirty="0"/>
              <a:t>SPs forecast, </a:t>
            </a:r>
            <a:r>
              <a:rPr lang="en-GB" sz="1400" dirty="0" smtClean="0"/>
              <a:t>23 </a:t>
            </a:r>
            <a:r>
              <a:rPr lang="en-GB" sz="1400" dirty="0"/>
              <a:t>SPs completed (JIRA Metric). </a:t>
            </a:r>
            <a:r>
              <a:rPr lang="en-GB" sz="1400" b="1" dirty="0"/>
              <a:t>Retrospective theme : ‘</a:t>
            </a:r>
            <a:r>
              <a:rPr lang="en-GB" sz="1400" b="1" dirty="0" smtClean="0"/>
              <a:t>happy’ (4/7 score). </a:t>
            </a:r>
            <a:r>
              <a:rPr lang="en-GB" sz="1400" dirty="0" smtClean="0"/>
              <a:t>The team did </a:t>
            </a:r>
            <a:r>
              <a:rPr lang="en-GB" sz="1400" dirty="0"/>
              <a:t>not complete one 13SP story: SNA-24331 </a:t>
            </a:r>
            <a:r>
              <a:rPr lang="en-GB" sz="1400" i="1" dirty="0"/>
              <a:t>Load config from </a:t>
            </a:r>
            <a:r>
              <a:rPr lang="en-GB" sz="1400" i="1" dirty="0" smtClean="0"/>
              <a:t>layers</a:t>
            </a:r>
            <a:r>
              <a:rPr lang="en-GB" sz="1400" dirty="0" smtClean="0"/>
              <a:t>. The Sprint length (two weeks) can be a challenge for the team to complete larger User Stories. </a:t>
            </a:r>
          </a:p>
          <a:p>
            <a:pPr>
              <a:buClr>
                <a:schemeClr val="accent1"/>
              </a:buClr>
              <a:buFont typeface="Wingdings" panose="05000000000000000000" pitchFamily="2" charset="2"/>
              <a:buChar char="§"/>
            </a:pPr>
            <a:r>
              <a:rPr lang="en-GB" sz="1400" dirty="0"/>
              <a:t>Sprint </a:t>
            </a:r>
            <a:r>
              <a:rPr lang="en-GB" sz="1400" dirty="0" smtClean="0"/>
              <a:t>2 </a:t>
            </a:r>
            <a:r>
              <a:rPr lang="en-GB" sz="1400" dirty="0"/>
              <a:t>(2020) : </a:t>
            </a:r>
            <a:r>
              <a:rPr lang="en-GB" sz="1400" dirty="0" smtClean="0"/>
              <a:t>21 </a:t>
            </a:r>
            <a:r>
              <a:rPr lang="en-GB" sz="1400" dirty="0"/>
              <a:t>SPs forecast, </a:t>
            </a:r>
            <a:r>
              <a:rPr lang="en-GB" sz="1400" dirty="0" smtClean="0"/>
              <a:t>21 </a:t>
            </a:r>
            <a:r>
              <a:rPr lang="en-GB" sz="1400" dirty="0"/>
              <a:t>SPs completed (JIRA Metric). </a:t>
            </a:r>
            <a:r>
              <a:rPr lang="en-GB" sz="1400" b="1" dirty="0"/>
              <a:t>Retrospective theme : ‘happy’ </a:t>
            </a:r>
            <a:r>
              <a:rPr lang="en-GB" sz="1400" b="1" dirty="0" smtClean="0"/>
              <a:t>(3/5 </a:t>
            </a:r>
            <a:r>
              <a:rPr lang="en-GB" sz="1400" b="1" dirty="0"/>
              <a:t>score</a:t>
            </a:r>
            <a:r>
              <a:rPr lang="en-GB" sz="1400" b="1" dirty="0" smtClean="0"/>
              <a:t>). </a:t>
            </a:r>
            <a:r>
              <a:rPr lang="en-GB" sz="1400" dirty="0"/>
              <a:t>Not all originally forecast work was completed, but it was possible to include additional tasks mid-Sprint cycle.</a:t>
            </a:r>
          </a:p>
          <a:p>
            <a:pPr>
              <a:buClr>
                <a:schemeClr val="accent1"/>
              </a:buClr>
              <a:buFont typeface="Wingdings" panose="05000000000000000000" pitchFamily="2" charset="2"/>
              <a:buChar char="§"/>
            </a:pPr>
            <a:r>
              <a:rPr lang="en-GB" sz="1400" dirty="0" smtClean="0"/>
              <a:t>Sprint </a:t>
            </a:r>
            <a:r>
              <a:rPr lang="en-GB" sz="1400" dirty="0"/>
              <a:t>3</a:t>
            </a:r>
            <a:r>
              <a:rPr lang="en-GB" sz="1400" dirty="0" smtClean="0"/>
              <a:t> </a:t>
            </a:r>
            <a:r>
              <a:rPr lang="en-GB" sz="1400" dirty="0"/>
              <a:t>(2020) : </a:t>
            </a:r>
            <a:r>
              <a:rPr lang="en-GB" sz="1400" dirty="0" smtClean="0"/>
              <a:t>21 </a:t>
            </a:r>
            <a:r>
              <a:rPr lang="en-GB" sz="1400" dirty="0"/>
              <a:t>SPs forecast, </a:t>
            </a:r>
            <a:r>
              <a:rPr lang="en-GB" sz="1400" dirty="0" smtClean="0"/>
              <a:t>29 </a:t>
            </a:r>
            <a:r>
              <a:rPr lang="en-GB" sz="1400" dirty="0"/>
              <a:t>SPs completed (JIRA Metric). </a:t>
            </a:r>
            <a:r>
              <a:rPr lang="en-GB" sz="1400" b="1" dirty="0"/>
              <a:t>Retrospective theme : ‘happy’ </a:t>
            </a:r>
            <a:r>
              <a:rPr lang="en-GB" sz="1400" b="1" dirty="0" smtClean="0"/>
              <a:t>(5/6 </a:t>
            </a:r>
            <a:r>
              <a:rPr lang="en-GB" sz="1400" b="1" dirty="0"/>
              <a:t>score</a:t>
            </a:r>
            <a:r>
              <a:rPr lang="en-GB" sz="1400" b="1" dirty="0" smtClean="0"/>
              <a:t>).</a:t>
            </a:r>
            <a:r>
              <a:rPr lang="en-GB" sz="1400" dirty="0" smtClean="0"/>
              <a:t> SNA Config and technical debt tasks </a:t>
            </a:r>
            <a:r>
              <a:rPr lang="en-GB" sz="1400" dirty="0" smtClean="0"/>
              <a:t>proceeded </a:t>
            </a:r>
            <a:r>
              <a:rPr lang="en-GB" sz="1400" dirty="0" smtClean="0"/>
              <a:t>well in parallel with other items in the Sprint backlog.</a:t>
            </a:r>
          </a:p>
          <a:p>
            <a:pPr>
              <a:buClr>
                <a:schemeClr val="accent1"/>
              </a:buClr>
              <a:buFont typeface="Wingdings" panose="05000000000000000000" pitchFamily="2" charset="2"/>
              <a:buChar char="§"/>
            </a:pPr>
            <a:endParaRPr lang="en-GB" sz="1400" dirty="0" smtClean="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88" y="1603156"/>
            <a:ext cx="3755664" cy="1887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798" y="4000501"/>
            <a:ext cx="3686116" cy="2022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600" y="4815875"/>
            <a:ext cx="3686116" cy="2015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553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SNA Metrics for Development Teams – 1 – Team Achilles</a:t>
            </a:r>
            <a:endParaRPr lang="en-GB" dirty="0"/>
          </a:p>
        </p:txBody>
      </p:sp>
      <p:sp>
        <p:nvSpPr>
          <p:cNvPr id="4" name="Title 3"/>
          <p:cNvSpPr>
            <a:spLocks noGrp="1"/>
          </p:cNvSpPr>
          <p:nvPr>
            <p:ph type="title"/>
          </p:nvPr>
        </p:nvSpPr>
        <p:spPr/>
        <p:txBody>
          <a:bodyPr/>
          <a:lstStyle/>
          <a:p>
            <a:r>
              <a:rPr lang="en-GB" dirty="0" smtClean="0"/>
              <a:t>Kanban Team Metrics – February 2020</a:t>
            </a:r>
            <a:endParaRPr lang="en-GB" dirty="0"/>
          </a:p>
        </p:txBody>
      </p:sp>
      <p:sp>
        <p:nvSpPr>
          <p:cNvPr id="10" name="Content Placeholder 1"/>
          <p:cNvSpPr txBox="1">
            <a:spLocks/>
          </p:cNvSpPr>
          <p:nvPr/>
        </p:nvSpPr>
        <p:spPr bwMode="gray">
          <a:xfrm>
            <a:off x="914752" y="1352633"/>
            <a:ext cx="11080615" cy="2183965"/>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a:t>Team Service Level Expectation</a:t>
            </a:r>
            <a:r>
              <a:rPr lang="en-GB" sz="1400" dirty="0"/>
              <a:t>: 70% of PBIs will be completed within 5.5 days</a:t>
            </a:r>
            <a:endParaRPr lang="en-GB" sz="1400" b="1" dirty="0" smtClean="0"/>
          </a:p>
          <a:p>
            <a:pPr>
              <a:buClr>
                <a:schemeClr val="accent1"/>
              </a:buClr>
              <a:buFont typeface="Wingdings" panose="05000000000000000000" pitchFamily="2" charset="2"/>
              <a:buChar char="§"/>
            </a:pPr>
            <a:r>
              <a:rPr lang="en-GB" sz="1400" b="1" dirty="0" smtClean="0"/>
              <a:t>Iteration</a:t>
            </a:r>
            <a:r>
              <a:rPr lang="en-GB" sz="1400" dirty="0" smtClean="0"/>
              <a:t> 1 </a:t>
            </a:r>
            <a:r>
              <a:rPr lang="en-GB" sz="1400" dirty="0"/>
              <a:t>(</a:t>
            </a:r>
            <a:r>
              <a:rPr lang="en-GB" sz="1400" dirty="0" smtClean="0"/>
              <a:t>2020) </a:t>
            </a:r>
            <a:r>
              <a:rPr lang="en-GB" sz="1400" dirty="0"/>
              <a:t>: </a:t>
            </a:r>
            <a:r>
              <a:rPr lang="en-GB" sz="1400" b="1" dirty="0" smtClean="0"/>
              <a:t>100% </a:t>
            </a:r>
            <a:r>
              <a:rPr lang="en-GB" sz="1400" dirty="0"/>
              <a:t>of Sprint Backlog items in 5.5 days. </a:t>
            </a:r>
            <a:endParaRPr lang="en-GB" sz="1400" dirty="0" smtClean="0"/>
          </a:p>
          <a:p>
            <a:pPr>
              <a:buClr>
                <a:schemeClr val="accent1"/>
              </a:buClr>
              <a:buFont typeface="Wingdings" panose="05000000000000000000" pitchFamily="2" charset="2"/>
              <a:buChar char="§"/>
            </a:pPr>
            <a:r>
              <a:rPr lang="en-GB" sz="1400" b="1" dirty="0"/>
              <a:t>Iteration</a:t>
            </a:r>
            <a:r>
              <a:rPr lang="en-GB" sz="1400" dirty="0"/>
              <a:t> </a:t>
            </a:r>
            <a:r>
              <a:rPr lang="en-GB" sz="1400" dirty="0" smtClean="0"/>
              <a:t>2 </a:t>
            </a:r>
            <a:r>
              <a:rPr lang="en-GB" sz="1400" dirty="0"/>
              <a:t>(2020) : </a:t>
            </a:r>
            <a:r>
              <a:rPr lang="en-GB" sz="1400" b="1" dirty="0" smtClean="0"/>
              <a:t>82%</a:t>
            </a:r>
            <a:r>
              <a:rPr lang="en-GB" sz="1400" dirty="0" smtClean="0"/>
              <a:t> </a:t>
            </a:r>
            <a:r>
              <a:rPr lang="en-GB" sz="1400" dirty="0"/>
              <a:t>of Sprint Backlog items in 5.5 days. </a:t>
            </a:r>
          </a:p>
          <a:p>
            <a:pPr>
              <a:buClr>
                <a:schemeClr val="accent1"/>
              </a:buClr>
              <a:buFont typeface="Wingdings" panose="05000000000000000000" pitchFamily="2" charset="2"/>
              <a:buChar char="§"/>
            </a:pPr>
            <a:r>
              <a:rPr lang="en-GB" sz="1400" b="1" dirty="0"/>
              <a:t>Iteration</a:t>
            </a:r>
            <a:r>
              <a:rPr lang="en-GB" sz="1400" dirty="0"/>
              <a:t> </a:t>
            </a:r>
            <a:r>
              <a:rPr lang="en-GB" sz="1400" dirty="0" smtClean="0"/>
              <a:t>3 </a:t>
            </a:r>
            <a:r>
              <a:rPr lang="en-GB" sz="1400" dirty="0"/>
              <a:t>(2020) : </a:t>
            </a:r>
            <a:r>
              <a:rPr lang="en-GB" sz="1400" b="1" dirty="0" smtClean="0"/>
              <a:t>95%</a:t>
            </a:r>
            <a:r>
              <a:rPr lang="en-GB" sz="1400" dirty="0" smtClean="0"/>
              <a:t> </a:t>
            </a:r>
            <a:r>
              <a:rPr lang="en-GB" sz="1400" dirty="0"/>
              <a:t>of Sprint Backlog items in 5.5 days. </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a:p>
            <a:pPr marL="0" indent="0">
              <a:buClr>
                <a:schemeClr val="accent1"/>
              </a:buClr>
              <a:buNone/>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100" dirty="0" smtClean="0"/>
          </a:p>
        </p:txBody>
      </p:sp>
      <p:sp>
        <p:nvSpPr>
          <p:cNvPr id="13" name="Content Placeholder 1"/>
          <p:cNvSpPr txBox="1">
            <a:spLocks/>
          </p:cNvSpPr>
          <p:nvPr/>
        </p:nvSpPr>
        <p:spPr bwMode="gray">
          <a:xfrm>
            <a:off x="124968" y="3204700"/>
            <a:ext cx="5205984" cy="273419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smtClean="0"/>
              <a:t>Retrospective Themes</a:t>
            </a:r>
          </a:p>
          <a:p>
            <a:pPr>
              <a:buClr>
                <a:schemeClr val="accent1"/>
              </a:buClr>
              <a:buFont typeface="Wingdings" panose="05000000000000000000" pitchFamily="2" charset="2"/>
              <a:buChar char="§"/>
            </a:pPr>
            <a:r>
              <a:rPr lang="en-GB" sz="1400" dirty="0" smtClean="0"/>
              <a:t>3/3 positive ratings from team members on Iteration 1 (2020).  </a:t>
            </a:r>
            <a:r>
              <a:rPr lang="en-GB" sz="1400" dirty="0"/>
              <a:t>Teamwork strong, ticket planning good, 100% SLE achieved</a:t>
            </a:r>
            <a:r>
              <a:rPr lang="en-GB" sz="1400" dirty="0" smtClean="0"/>
              <a:t>.</a:t>
            </a:r>
          </a:p>
          <a:p>
            <a:pPr>
              <a:buClr>
                <a:schemeClr val="accent1"/>
              </a:buClr>
              <a:buFont typeface="Wingdings" panose="05000000000000000000" pitchFamily="2" charset="2"/>
              <a:buChar char="§"/>
            </a:pPr>
            <a:r>
              <a:rPr lang="en-GB" sz="1400" dirty="0" smtClean="0"/>
              <a:t>The team was split on its rating for Iteration 2 – 2 ‘smiles’ and 2 ‘</a:t>
            </a:r>
            <a:r>
              <a:rPr lang="en-GB" sz="1400" dirty="0" err="1" smtClean="0"/>
              <a:t>grims</a:t>
            </a:r>
            <a:r>
              <a:rPr lang="en-GB" sz="1400" dirty="0" smtClean="0"/>
              <a:t>’. Some team members felt items in Sprint backlog would have benefitting from additional refinement and re-planning.</a:t>
            </a:r>
          </a:p>
          <a:p>
            <a:pPr>
              <a:buClr>
                <a:schemeClr val="accent1"/>
              </a:buClr>
              <a:buFont typeface="Wingdings" panose="05000000000000000000" pitchFamily="2" charset="2"/>
              <a:buChar char="§"/>
            </a:pPr>
            <a:r>
              <a:rPr lang="en-GB" sz="1400" dirty="0" smtClean="0"/>
              <a:t>Iteration 3 was rated 3.5/4. Early merging and reviews of Sprint backlog items proved effective.</a:t>
            </a: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17410" name="Picture 2" descr="image2020-2-21_13-3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269" y="2743198"/>
            <a:ext cx="6700960" cy="3455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66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4" cy="261610"/>
          </a:xfrm>
        </p:spPr>
        <p:txBody>
          <a:bodyPr/>
          <a:lstStyle/>
          <a:p>
            <a:r>
              <a:rPr lang="en-GB" dirty="0" smtClean="0"/>
              <a:t>EIM Platform V8.1 Metrics for Development Teams – 1 – Team Setanta –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734962" y="1385180"/>
            <a:ext cx="7269198" cy="231862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97 </a:t>
            </a:r>
            <a:r>
              <a:rPr lang="en-GB" sz="1400" dirty="0"/>
              <a:t>: Sprint Goal </a:t>
            </a:r>
            <a:r>
              <a:rPr lang="en-GB" sz="1400" dirty="0" smtClean="0"/>
              <a:t>achieved. The key HighCharts implementation objectives were achieved. REACT training impacted on Sprint velocity more than expected.</a:t>
            </a:r>
          </a:p>
          <a:p>
            <a:pPr>
              <a:buClr>
                <a:schemeClr val="accent1"/>
              </a:buClr>
              <a:buFont typeface="Wingdings" panose="05000000000000000000" pitchFamily="2" charset="2"/>
              <a:buChar char="§"/>
            </a:pPr>
            <a:r>
              <a:rPr lang="en-GB" sz="1400" dirty="0"/>
              <a:t>Sprint </a:t>
            </a:r>
            <a:r>
              <a:rPr lang="en-GB" sz="1400" dirty="0" smtClean="0"/>
              <a:t>98 </a:t>
            </a:r>
            <a:r>
              <a:rPr lang="en-GB" sz="1400" dirty="0"/>
              <a:t>: Sprint Goal achieved</a:t>
            </a:r>
            <a:r>
              <a:rPr lang="en-GB" sz="1400" dirty="0" smtClean="0"/>
              <a:t>. The team completed regression testing in advance of the NR 8.1 Release, along with priority defect resolutions and Tomcat 8.0.1 certification.</a:t>
            </a:r>
          </a:p>
          <a:p>
            <a:pPr>
              <a:buClr>
                <a:schemeClr val="accent1"/>
              </a:buClr>
              <a:buFont typeface="Wingdings" panose="05000000000000000000" pitchFamily="2" charset="2"/>
              <a:buChar char="§"/>
            </a:pPr>
            <a:r>
              <a:rPr lang="en-GB" sz="1400" dirty="0"/>
              <a:t>Sprint </a:t>
            </a:r>
            <a:r>
              <a:rPr lang="en-GB" sz="1400" dirty="0" smtClean="0"/>
              <a:t>99 </a:t>
            </a:r>
            <a:r>
              <a:rPr lang="en-GB" sz="1400" dirty="0"/>
              <a:t>: Sprint Goal achieved</a:t>
            </a:r>
            <a:r>
              <a:rPr lang="en-GB" sz="1400" dirty="0" smtClean="0"/>
              <a:t>. 8.1 Platform components all completed, along with priority defect fixes.</a:t>
            </a:r>
          </a:p>
        </p:txBody>
      </p:sp>
      <p:graphicFrame>
        <p:nvGraphicFramePr>
          <p:cNvPr id="7" name="Chart 6"/>
          <p:cNvGraphicFramePr>
            <a:graphicFrameLocks/>
          </p:cNvGraphicFramePr>
          <p:nvPr>
            <p:extLst>
              <p:ext uri="{D42A27DB-BD31-4B8C-83A1-F6EECF244321}">
                <p14:modId xmlns:p14="http://schemas.microsoft.com/office/powerpoint/2010/main" val="2756280711"/>
              </p:ext>
            </p:extLst>
          </p:nvPr>
        </p:nvGraphicFramePr>
        <p:xfrm>
          <a:off x="120308" y="1385180"/>
          <a:ext cx="4812177" cy="31165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1610632678"/>
              </p:ext>
            </p:extLst>
          </p:nvPr>
        </p:nvGraphicFramePr>
        <p:xfrm>
          <a:off x="5172222" y="3703801"/>
          <a:ext cx="4678680" cy="3002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661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EIM Platform Metrics for </a:t>
            </a:r>
            <a:r>
              <a:rPr lang="en-GB" dirty="0" smtClean="0"/>
              <a:t>V8.1 Development </a:t>
            </a:r>
            <a:r>
              <a:rPr lang="en-GB" dirty="0"/>
              <a:t>Teams – </a:t>
            </a:r>
            <a:r>
              <a:rPr lang="en-GB" dirty="0" smtClean="0"/>
              <a:t>2 </a:t>
            </a:r>
            <a:r>
              <a:rPr lang="en-GB" dirty="0"/>
              <a:t>– Team Setanta Burndown </a:t>
            </a:r>
            <a:r>
              <a:rPr lang="en-GB" dirty="0" smtClean="0"/>
              <a:t>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463358" y="1430448"/>
            <a:ext cx="7550591" cy="440822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97 : </a:t>
            </a:r>
            <a:r>
              <a:rPr lang="en-GB" sz="1400" dirty="0"/>
              <a:t>35 SPs forecast / 27 SPs achieved</a:t>
            </a:r>
            <a:r>
              <a:rPr lang="en-GB" sz="1400" dirty="0" smtClean="0"/>
              <a:t>. Not all HighChart functional elements were completed, and some minor test automation tasks were also dropped because of environmental challenges. However, the team felt that they had collaborated well to deliver key Sprint goals.  </a:t>
            </a:r>
            <a:r>
              <a:rPr lang="en-GB" sz="1400" b="1" dirty="0"/>
              <a:t>Team Health – </a:t>
            </a:r>
            <a:r>
              <a:rPr lang="en-GB" sz="1400" b="1" u="sng" dirty="0" smtClean="0">
                <a:solidFill>
                  <a:srgbClr val="00B050"/>
                </a:solidFill>
              </a:rPr>
              <a:t>8.0</a:t>
            </a:r>
            <a:r>
              <a:rPr lang="en-GB" sz="1400" b="1" dirty="0" smtClean="0"/>
              <a:t> </a:t>
            </a:r>
            <a:r>
              <a:rPr lang="en-GB" sz="1400" b="1" dirty="0"/>
              <a:t>: </a:t>
            </a:r>
            <a:r>
              <a:rPr lang="en-GB" sz="1400" dirty="0"/>
              <a:t>Sprint score from the team. </a:t>
            </a:r>
            <a:endParaRPr lang="en-GB" sz="1400" dirty="0" smtClean="0"/>
          </a:p>
          <a:p>
            <a:pPr>
              <a:buClr>
                <a:schemeClr val="accent1"/>
              </a:buClr>
              <a:buFont typeface="Wingdings" panose="05000000000000000000" pitchFamily="2" charset="2"/>
              <a:buChar char="§"/>
            </a:pPr>
            <a:r>
              <a:rPr lang="en-GB" sz="1400" dirty="0"/>
              <a:t>Sprint </a:t>
            </a:r>
            <a:r>
              <a:rPr lang="en-GB" sz="1400" dirty="0" smtClean="0"/>
              <a:t>98 </a:t>
            </a:r>
            <a:r>
              <a:rPr lang="en-GB" sz="1400" dirty="0"/>
              <a:t>: </a:t>
            </a:r>
            <a:r>
              <a:rPr lang="en-GB" sz="1400" dirty="0" smtClean="0"/>
              <a:t>26 </a:t>
            </a:r>
            <a:r>
              <a:rPr lang="en-GB" sz="1400" dirty="0"/>
              <a:t>SPs forecast / </a:t>
            </a:r>
            <a:r>
              <a:rPr lang="en-GB" sz="1400" dirty="0" smtClean="0"/>
              <a:t>19 </a:t>
            </a:r>
            <a:r>
              <a:rPr lang="en-GB" sz="1400" dirty="0"/>
              <a:t>SPs achieved</a:t>
            </a:r>
            <a:r>
              <a:rPr lang="en-GB" sz="1400" dirty="0" smtClean="0"/>
              <a:t>. The team prioritised </a:t>
            </a:r>
            <a:r>
              <a:rPr lang="en-GB" sz="1400" dirty="0"/>
              <a:t>QA regression and defect fix verification over QA automation </a:t>
            </a:r>
            <a:r>
              <a:rPr lang="en-GB" sz="1400" dirty="0" smtClean="0"/>
              <a:t>stories and lower category defects, </a:t>
            </a:r>
            <a:r>
              <a:rPr lang="en-GB" sz="1400" dirty="0"/>
              <a:t>which meant </a:t>
            </a:r>
            <a:r>
              <a:rPr lang="en-GB" sz="1400" dirty="0" smtClean="0"/>
              <a:t>some User Stories were carried </a:t>
            </a:r>
            <a:r>
              <a:rPr lang="en-GB" sz="1400" dirty="0"/>
              <a:t>over</a:t>
            </a:r>
            <a:r>
              <a:rPr lang="en-GB" sz="1400" dirty="0" smtClean="0"/>
              <a:t>. The </a:t>
            </a:r>
            <a:r>
              <a:rPr lang="en-GB" sz="1400" dirty="0"/>
              <a:t>QA regression time needed to support the extra </a:t>
            </a:r>
            <a:r>
              <a:rPr lang="en-GB" sz="1400" dirty="0" smtClean="0"/>
              <a:t>stacks, such as </a:t>
            </a:r>
            <a:r>
              <a:rPr lang="en-GB" sz="1400" dirty="0" err="1" smtClean="0"/>
              <a:t>PostGres</a:t>
            </a:r>
            <a:r>
              <a:rPr lang="en-GB" sz="1400" dirty="0" smtClean="0"/>
              <a:t>/Tomcat and </a:t>
            </a:r>
            <a:r>
              <a:rPr lang="en-GB" sz="1400" dirty="0" err="1" smtClean="0"/>
              <a:t>PostGres</a:t>
            </a:r>
            <a:r>
              <a:rPr lang="en-GB" sz="1400" dirty="0" smtClean="0"/>
              <a:t>/Liberty, was underestimated.</a:t>
            </a:r>
            <a:r>
              <a:rPr lang="en-GB" sz="1400" b="1" dirty="0" smtClean="0"/>
              <a:t> </a:t>
            </a:r>
            <a:r>
              <a:rPr lang="en-GB" sz="1400" b="1" dirty="0"/>
              <a:t>Team Health – </a:t>
            </a:r>
            <a:r>
              <a:rPr lang="en-GB" sz="1400" b="1" u="sng" dirty="0" smtClean="0">
                <a:solidFill>
                  <a:srgbClr val="00B050"/>
                </a:solidFill>
              </a:rPr>
              <a:t>7.5</a:t>
            </a:r>
            <a:r>
              <a:rPr lang="en-GB" sz="1400" b="1" dirty="0" smtClean="0"/>
              <a:t> </a:t>
            </a:r>
            <a:r>
              <a:rPr lang="en-GB" sz="1400" b="1" dirty="0"/>
              <a:t>: </a:t>
            </a:r>
            <a:r>
              <a:rPr lang="en-GB" sz="1400" dirty="0"/>
              <a:t>Sprint score from the team. </a:t>
            </a:r>
          </a:p>
          <a:p>
            <a:pPr>
              <a:buClr>
                <a:schemeClr val="accent1"/>
              </a:buClr>
              <a:buFont typeface="Wingdings" panose="05000000000000000000" pitchFamily="2" charset="2"/>
              <a:buChar char="§"/>
            </a:pPr>
            <a:r>
              <a:rPr lang="en-GB" sz="1400" dirty="0"/>
              <a:t>Sprint </a:t>
            </a:r>
            <a:r>
              <a:rPr lang="en-GB" sz="1400" dirty="0" smtClean="0"/>
              <a:t>99 </a:t>
            </a:r>
            <a:r>
              <a:rPr lang="en-GB" sz="1400" dirty="0"/>
              <a:t>: </a:t>
            </a:r>
            <a:r>
              <a:rPr lang="en-GB" sz="1400" dirty="0" smtClean="0"/>
              <a:t>12 </a:t>
            </a:r>
            <a:r>
              <a:rPr lang="en-GB" sz="1400" dirty="0"/>
              <a:t>SPs forecast / </a:t>
            </a:r>
            <a:r>
              <a:rPr lang="en-GB" sz="1400" dirty="0" smtClean="0"/>
              <a:t>13 </a:t>
            </a:r>
            <a:r>
              <a:rPr lang="en-GB" sz="1400" dirty="0"/>
              <a:t>SPs achieved</a:t>
            </a:r>
            <a:r>
              <a:rPr lang="en-GB" sz="1400" dirty="0" smtClean="0"/>
              <a:t>. This Sprint cycle involved a smaller volume of Story Points because Dynamic NetReveal training was planned for the team during the immediate post NR 8.1 timeframe. </a:t>
            </a:r>
            <a:r>
              <a:rPr lang="en-GB" sz="1400" b="1" dirty="0"/>
              <a:t>Team Health – </a:t>
            </a:r>
            <a:r>
              <a:rPr lang="en-GB" sz="1400" b="1" u="sng" dirty="0">
                <a:solidFill>
                  <a:srgbClr val="00B050"/>
                </a:solidFill>
              </a:rPr>
              <a:t>8.0</a:t>
            </a:r>
            <a:r>
              <a:rPr lang="en-GB" sz="1400" b="1" dirty="0"/>
              <a:t> : </a:t>
            </a:r>
            <a:r>
              <a:rPr lang="en-GB" sz="1400" dirty="0"/>
              <a:t>Sprint score from the team. </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00" y="1601881"/>
            <a:ext cx="3965900" cy="203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88" y="4263901"/>
            <a:ext cx="4205288" cy="2040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143" y="4826977"/>
            <a:ext cx="4102711" cy="190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11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947734" cy="261610"/>
          </a:xfrm>
        </p:spPr>
        <p:txBody>
          <a:bodyPr/>
          <a:lstStyle/>
          <a:p>
            <a:r>
              <a:rPr lang="en-GB" dirty="0" smtClean="0"/>
              <a:t>EIM Platform V8.1 Metrics for Development Teams – 1 – Team Rubiks –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843604" y="1348967"/>
            <a:ext cx="7160555" cy="232768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98 </a:t>
            </a:r>
            <a:r>
              <a:rPr lang="en-GB" sz="1400" dirty="0"/>
              <a:t>: Sprint goal </a:t>
            </a:r>
            <a:r>
              <a:rPr lang="en-GB" sz="1400" dirty="0" smtClean="0"/>
              <a:t>achieved. Regression tasks completed in advance of 8.1 Release.</a:t>
            </a:r>
          </a:p>
          <a:p>
            <a:pPr>
              <a:buClr>
                <a:schemeClr val="accent1"/>
              </a:buClr>
              <a:buFont typeface="Wingdings" panose="05000000000000000000" pitchFamily="2" charset="2"/>
              <a:buChar char="§"/>
            </a:pPr>
            <a:r>
              <a:rPr lang="en-GB" sz="1400" dirty="0"/>
              <a:t>Sprint </a:t>
            </a:r>
            <a:r>
              <a:rPr lang="en-GB" sz="1400" dirty="0" smtClean="0"/>
              <a:t>99 </a:t>
            </a:r>
            <a:r>
              <a:rPr lang="en-GB" sz="1400" dirty="0"/>
              <a:t>: Sprint goal achieved</a:t>
            </a:r>
            <a:r>
              <a:rPr lang="en-GB" sz="1400" dirty="0" smtClean="0"/>
              <a:t>. Tomcat testing and defect fixing completed on Oracle/Postgres.</a:t>
            </a:r>
          </a:p>
          <a:p>
            <a:pPr>
              <a:buClr>
                <a:schemeClr val="accent1"/>
              </a:buClr>
              <a:buFont typeface="Wingdings" panose="05000000000000000000" pitchFamily="2" charset="2"/>
              <a:buChar char="§"/>
            </a:pPr>
            <a:r>
              <a:rPr lang="en-GB" sz="1400" dirty="0"/>
              <a:t>Sprint </a:t>
            </a:r>
            <a:r>
              <a:rPr lang="en-GB" sz="1400" dirty="0" smtClean="0"/>
              <a:t>100 </a:t>
            </a:r>
            <a:r>
              <a:rPr lang="en-GB" sz="1400" dirty="0"/>
              <a:t>: Sprint goal achieved</a:t>
            </a:r>
            <a:r>
              <a:rPr lang="en-GB" sz="1400" dirty="0" smtClean="0"/>
              <a:t>. </a:t>
            </a:r>
            <a:r>
              <a:rPr lang="en-GB" sz="1400" dirty="0" err="1" smtClean="0"/>
              <a:t>Acunetix</a:t>
            </a:r>
            <a:r>
              <a:rPr lang="en-GB" sz="1400" dirty="0" smtClean="0"/>
              <a:t> penetration test completed and DOS vulnerability defect resolved. A number of additional smaller tasks were also completed and demoed.</a:t>
            </a:r>
          </a:p>
        </p:txBody>
      </p:sp>
      <p:graphicFrame>
        <p:nvGraphicFramePr>
          <p:cNvPr id="9" name="Chart 8"/>
          <p:cNvGraphicFramePr>
            <a:graphicFrameLocks/>
          </p:cNvGraphicFramePr>
          <p:nvPr>
            <p:extLst>
              <p:ext uri="{D42A27DB-BD31-4B8C-83A1-F6EECF244321}">
                <p14:modId xmlns:p14="http://schemas.microsoft.com/office/powerpoint/2010/main" val="2846163241"/>
              </p:ext>
            </p:extLst>
          </p:nvPr>
        </p:nvGraphicFramePr>
        <p:xfrm>
          <a:off x="122067" y="1501433"/>
          <a:ext cx="4949190" cy="31165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3764769190"/>
              </p:ext>
            </p:extLst>
          </p:nvPr>
        </p:nvGraphicFramePr>
        <p:xfrm>
          <a:off x="5128260" y="3676651"/>
          <a:ext cx="4678680" cy="3002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328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a:t>EIM Platform Metrics for </a:t>
            </a:r>
            <a:r>
              <a:rPr lang="en-GB" dirty="0" smtClean="0"/>
              <a:t>V8.1 Development </a:t>
            </a:r>
            <a:r>
              <a:rPr lang="en-GB" dirty="0"/>
              <a:t>Teams – </a:t>
            </a:r>
            <a:r>
              <a:rPr lang="en-GB" dirty="0" smtClean="0"/>
              <a:t>2 </a:t>
            </a:r>
            <a:r>
              <a:rPr lang="en-GB" dirty="0"/>
              <a:t>– Team </a:t>
            </a:r>
            <a:r>
              <a:rPr lang="en-GB" dirty="0" smtClean="0"/>
              <a:t>Rubiks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237022" y="1322259"/>
            <a:ext cx="7831247" cy="464359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98 </a:t>
            </a:r>
            <a:r>
              <a:rPr lang="en-GB" sz="1400" dirty="0"/>
              <a:t>: </a:t>
            </a:r>
            <a:r>
              <a:rPr lang="en-GB" sz="1400" dirty="0" smtClean="0"/>
              <a:t>29 </a:t>
            </a:r>
            <a:r>
              <a:rPr lang="en-GB" sz="1400" dirty="0"/>
              <a:t>SPs forecast / </a:t>
            </a:r>
            <a:r>
              <a:rPr lang="en-GB" sz="1400" dirty="0" smtClean="0"/>
              <a:t>23 </a:t>
            </a:r>
            <a:r>
              <a:rPr lang="en-GB" sz="1400" dirty="0"/>
              <a:t>SPs achieved</a:t>
            </a:r>
            <a:r>
              <a:rPr lang="en-GB" sz="1400" dirty="0" smtClean="0"/>
              <a:t>. </a:t>
            </a:r>
            <a:r>
              <a:rPr lang="en-GB" sz="1400" dirty="0"/>
              <a:t>Kerberos authentication </a:t>
            </a:r>
            <a:r>
              <a:rPr lang="en-GB" sz="1400" dirty="0" smtClean="0"/>
              <a:t>User Story is larger/more complex </a:t>
            </a:r>
            <a:r>
              <a:rPr lang="en-GB" sz="1400" dirty="0"/>
              <a:t>than anticipated, </a:t>
            </a:r>
            <a:r>
              <a:rPr lang="en-GB" sz="1400" dirty="0" smtClean="0"/>
              <a:t>as more </a:t>
            </a:r>
            <a:r>
              <a:rPr lang="en-GB" sz="1400" dirty="0"/>
              <a:t>config needed for App servers </a:t>
            </a:r>
            <a:r>
              <a:rPr lang="en-GB" sz="1400" dirty="0" smtClean="0"/>
              <a:t>than expected. </a:t>
            </a:r>
            <a:r>
              <a:rPr lang="en-GB" sz="1400" b="1" dirty="0" smtClean="0"/>
              <a:t>Team </a:t>
            </a:r>
            <a:r>
              <a:rPr lang="en-GB" sz="1400" b="1" dirty="0"/>
              <a:t>Health – </a:t>
            </a:r>
            <a:r>
              <a:rPr lang="en-GB" sz="1400" b="1" u="sng" dirty="0" smtClean="0">
                <a:solidFill>
                  <a:srgbClr val="00B050"/>
                </a:solidFill>
              </a:rPr>
              <a:t>6.0</a:t>
            </a:r>
            <a:r>
              <a:rPr lang="en-GB" sz="1400" b="1" dirty="0" smtClean="0"/>
              <a:t> </a:t>
            </a:r>
            <a:r>
              <a:rPr lang="en-GB" sz="1400" b="1" dirty="0"/>
              <a:t>: </a:t>
            </a:r>
            <a:r>
              <a:rPr lang="en-GB" sz="1400" dirty="0"/>
              <a:t>Sprint score from the </a:t>
            </a:r>
            <a:r>
              <a:rPr lang="en-GB" sz="1400" dirty="0" smtClean="0"/>
              <a:t>team. </a:t>
            </a:r>
          </a:p>
          <a:p>
            <a:pPr>
              <a:buClr>
                <a:schemeClr val="accent1"/>
              </a:buClr>
              <a:buFont typeface="Wingdings" panose="05000000000000000000" pitchFamily="2" charset="2"/>
              <a:buChar char="§"/>
            </a:pPr>
            <a:r>
              <a:rPr lang="en-GB" sz="1400" dirty="0"/>
              <a:t>Sprint </a:t>
            </a:r>
            <a:r>
              <a:rPr lang="en-GB" sz="1400" dirty="0" smtClean="0"/>
              <a:t>99 </a:t>
            </a:r>
            <a:r>
              <a:rPr lang="en-GB" sz="1400" dirty="0"/>
              <a:t>: </a:t>
            </a:r>
            <a:r>
              <a:rPr lang="en-GB" sz="1400" dirty="0" smtClean="0"/>
              <a:t>21 </a:t>
            </a:r>
            <a:r>
              <a:rPr lang="en-GB" sz="1400" dirty="0"/>
              <a:t>SPs forecast / </a:t>
            </a:r>
            <a:r>
              <a:rPr lang="en-GB" sz="1400" dirty="0" smtClean="0"/>
              <a:t>16 </a:t>
            </a:r>
            <a:r>
              <a:rPr lang="en-GB" sz="1400" dirty="0"/>
              <a:t>SPs achieved</a:t>
            </a:r>
            <a:r>
              <a:rPr lang="en-GB" sz="1400" dirty="0" smtClean="0"/>
              <a:t>. Environment set up and analysis of Kerberos authentication testing is taking longer than anticipated. </a:t>
            </a:r>
            <a:r>
              <a:rPr lang="en-GB" sz="1400" b="1" dirty="0"/>
              <a:t>Team Health – </a:t>
            </a:r>
            <a:r>
              <a:rPr lang="en-GB" sz="1400" b="1" u="sng" dirty="0" smtClean="0">
                <a:solidFill>
                  <a:srgbClr val="00B050"/>
                </a:solidFill>
              </a:rPr>
              <a:t>7.0</a:t>
            </a:r>
            <a:r>
              <a:rPr lang="en-GB" sz="1400" b="1" dirty="0" smtClean="0"/>
              <a:t> </a:t>
            </a:r>
            <a:r>
              <a:rPr lang="en-GB" sz="1400" b="1" dirty="0"/>
              <a:t>: </a:t>
            </a:r>
            <a:r>
              <a:rPr lang="en-GB" sz="1400" dirty="0"/>
              <a:t>Sprint score from the team. </a:t>
            </a:r>
          </a:p>
          <a:p>
            <a:pPr>
              <a:buClr>
                <a:schemeClr val="accent1"/>
              </a:buClr>
              <a:buFont typeface="Wingdings" panose="05000000000000000000" pitchFamily="2" charset="2"/>
              <a:buChar char="§"/>
            </a:pPr>
            <a:r>
              <a:rPr lang="en-GB" sz="1400" dirty="0" smtClean="0"/>
              <a:t>Sprint 100 : 28 </a:t>
            </a:r>
            <a:r>
              <a:rPr lang="en-GB" sz="1400" dirty="0"/>
              <a:t>SPs forecast / </a:t>
            </a:r>
            <a:r>
              <a:rPr lang="en-GB" sz="1400" dirty="0" smtClean="0"/>
              <a:t>20 </a:t>
            </a:r>
            <a:r>
              <a:rPr lang="en-GB" sz="1400" dirty="0"/>
              <a:t>SPs achieved</a:t>
            </a:r>
            <a:r>
              <a:rPr lang="en-GB" sz="1400" dirty="0" smtClean="0"/>
              <a:t>. </a:t>
            </a:r>
            <a:r>
              <a:rPr lang="en-GB" sz="1400" dirty="0"/>
              <a:t>Kerberos authentication task remains in progress, partly due to environmental challenges.</a:t>
            </a:r>
            <a:r>
              <a:rPr lang="en-GB" sz="1400" dirty="0" smtClean="0"/>
              <a:t> </a:t>
            </a:r>
            <a:r>
              <a:rPr lang="en-GB" sz="1400" b="1" dirty="0"/>
              <a:t>Team Health – </a:t>
            </a:r>
            <a:r>
              <a:rPr lang="en-GB" sz="1400" b="1" u="sng" dirty="0">
                <a:solidFill>
                  <a:srgbClr val="00B050"/>
                </a:solidFill>
              </a:rPr>
              <a:t>6.0</a:t>
            </a:r>
            <a:r>
              <a:rPr lang="en-GB" sz="1400" b="1" dirty="0"/>
              <a:t> : </a:t>
            </a:r>
            <a:r>
              <a:rPr lang="en-GB" sz="1400" dirty="0"/>
              <a:t>Sprint score from the team. </a:t>
            </a:r>
          </a:p>
          <a:p>
            <a:pPr marL="0" indent="0">
              <a:buClr>
                <a:schemeClr val="accent1"/>
              </a:buClr>
              <a:buNone/>
            </a:pPr>
            <a:endParaRPr lang="en-GB" sz="1400" dirty="0"/>
          </a:p>
          <a:p>
            <a:pPr>
              <a:buClr>
                <a:schemeClr val="accent1"/>
              </a:buClr>
              <a:buFont typeface="Wingdings" panose="05000000000000000000" pitchFamily="2" charset="2"/>
              <a:buChar char="§"/>
            </a:pPr>
            <a:endParaRPr lang="en-GB" sz="1400" dirty="0"/>
          </a:p>
          <a:p>
            <a:pPr marL="0" indent="0">
              <a:buClr>
                <a:schemeClr val="accent1"/>
              </a:buClr>
              <a:buNone/>
            </a:pPr>
            <a:endParaRPr lang="en-GB"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42" y="1441937"/>
            <a:ext cx="4010025" cy="1995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1" y="3644054"/>
            <a:ext cx="3722076" cy="190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376" y="4733511"/>
            <a:ext cx="3757866" cy="1912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892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a:t>AAP Metrics for AAP </a:t>
            </a:r>
            <a:r>
              <a:rPr lang="en-GB" dirty="0" smtClean="0"/>
              <a:t>8.1.x </a:t>
            </a:r>
            <a:r>
              <a:rPr lang="en-GB" dirty="0"/>
              <a:t>Development Teams – Advanced Analytics Team</a:t>
            </a:r>
          </a:p>
        </p:txBody>
      </p:sp>
      <p:sp>
        <p:nvSpPr>
          <p:cNvPr id="4" name="Title 3"/>
          <p:cNvSpPr>
            <a:spLocks noGrp="1"/>
          </p:cNvSpPr>
          <p:nvPr>
            <p:ph type="title"/>
          </p:nvPr>
        </p:nvSpPr>
        <p:spPr/>
        <p:txBody>
          <a:bodyPr/>
          <a:lstStyle/>
          <a:p>
            <a:r>
              <a:rPr lang="en-GB" dirty="0" smtClean="0"/>
              <a:t>AGILE Team Metrics – February 2020</a:t>
            </a:r>
            <a:endParaRPr lang="en-GB" dirty="0"/>
          </a:p>
        </p:txBody>
      </p:sp>
      <p:sp>
        <p:nvSpPr>
          <p:cNvPr id="13" name="Content Placeholder 1"/>
          <p:cNvSpPr txBox="1">
            <a:spLocks/>
          </p:cNvSpPr>
          <p:nvPr/>
        </p:nvSpPr>
        <p:spPr bwMode="gray">
          <a:xfrm>
            <a:off x="274320" y="1389888"/>
            <a:ext cx="11658600" cy="250602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b="1" dirty="0" smtClean="0"/>
              <a:t>Retrospective Themes</a:t>
            </a:r>
          </a:p>
          <a:p>
            <a:pPr>
              <a:buClr>
                <a:schemeClr val="accent1"/>
              </a:buClr>
              <a:buFont typeface="Wingdings" panose="05000000000000000000" pitchFamily="2" charset="2"/>
              <a:buChar char="§"/>
            </a:pPr>
            <a:r>
              <a:rPr lang="en-GB" sz="1400" dirty="0" smtClean="0"/>
              <a:t>Sprint 54 </a:t>
            </a:r>
            <a:r>
              <a:rPr lang="en-GB" sz="1400" dirty="0"/>
              <a:t>– </a:t>
            </a:r>
            <a:r>
              <a:rPr lang="en-US" sz="1400" dirty="0" smtClean="0"/>
              <a:t>2019 Q4 (v8.1) Release delivered.  </a:t>
            </a:r>
            <a:r>
              <a:rPr lang="en-GB" sz="1400" dirty="0" smtClean="0"/>
              <a:t>Number </a:t>
            </a:r>
            <a:r>
              <a:rPr lang="en-GB" sz="1400" dirty="0"/>
              <a:t>of outstanding bugs significantly </a:t>
            </a:r>
            <a:r>
              <a:rPr lang="en-GB" sz="1400" dirty="0" smtClean="0"/>
              <a:t>reduced.</a:t>
            </a:r>
          </a:p>
          <a:p>
            <a:pPr>
              <a:buClr>
                <a:schemeClr val="accent1"/>
              </a:buClr>
              <a:buFont typeface="Wingdings" panose="05000000000000000000" pitchFamily="2" charset="2"/>
              <a:buChar char="§"/>
            </a:pPr>
            <a:r>
              <a:rPr lang="en-GB" sz="1400" dirty="0"/>
              <a:t>Sprint </a:t>
            </a:r>
            <a:r>
              <a:rPr lang="en-GB" sz="1400" dirty="0" smtClean="0"/>
              <a:t>55 – January 2020 - </a:t>
            </a:r>
            <a:r>
              <a:rPr lang="en-GB" sz="1400" dirty="0"/>
              <a:t>Sprint Goal met :- </a:t>
            </a:r>
            <a:r>
              <a:rPr lang="en-GB" sz="1400" i="1" dirty="0" smtClean="0"/>
              <a:t>“</a:t>
            </a:r>
            <a:r>
              <a:rPr lang="en-GB" sz="1400" i="1" dirty="0"/>
              <a:t>Decision boundary </a:t>
            </a:r>
            <a:r>
              <a:rPr lang="en-GB" sz="1400" i="1" dirty="0" smtClean="0"/>
              <a:t>optimization”. </a:t>
            </a:r>
            <a:r>
              <a:rPr lang="en-GB" sz="1400" dirty="0" smtClean="0"/>
              <a:t>Sprint well planned and all priority tasks completed.</a:t>
            </a:r>
          </a:p>
          <a:p>
            <a:pPr>
              <a:buClr>
                <a:schemeClr val="accent1"/>
              </a:buClr>
              <a:buFont typeface="Wingdings" panose="05000000000000000000" pitchFamily="2" charset="2"/>
              <a:buChar char="§"/>
            </a:pPr>
            <a:r>
              <a:rPr lang="en-GB" sz="1400" dirty="0"/>
              <a:t>Sprint </a:t>
            </a:r>
            <a:r>
              <a:rPr lang="en-GB" sz="1400" dirty="0" smtClean="0"/>
              <a:t>56 – February 2020 </a:t>
            </a:r>
            <a:r>
              <a:rPr lang="en-GB" sz="1400" dirty="0"/>
              <a:t>- Sprint Goal met :- </a:t>
            </a:r>
            <a:r>
              <a:rPr lang="en-GB" sz="1400" dirty="0" smtClean="0"/>
              <a:t>Significant progress made on delivery of User Stories within “</a:t>
            </a:r>
            <a:r>
              <a:rPr lang="en-GB" sz="1400" i="1" dirty="0" smtClean="0"/>
              <a:t>Class Imbalance Solutions” </a:t>
            </a:r>
            <a:r>
              <a:rPr lang="en-GB" sz="1400" dirty="0" smtClean="0"/>
              <a:t>Epic. </a:t>
            </a:r>
            <a:r>
              <a:rPr lang="en-US" sz="1400" dirty="0"/>
              <a:t>Expanded application with useful features (oversampling in task form, modernized server upload)</a:t>
            </a:r>
            <a:r>
              <a:rPr lang="en-GB" sz="1400" dirty="0" smtClean="0"/>
              <a:t>.</a:t>
            </a:r>
            <a:endParaRPr lang="en-US" sz="1400"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800" dirty="0" smtClean="0"/>
          </a:p>
        </p:txBody>
      </p:sp>
      <p:pic>
        <p:nvPicPr>
          <p:cNvPr id="18434" name="Picture 2" descr="image2020-3-2_9-7-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1" y="3189532"/>
            <a:ext cx="3945791" cy="298266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2020-3-2_9-7-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292" y="3189531"/>
            <a:ext cx="4070815" cy="2982669"/>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2020-3-2_9-10-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107" y="3189531"/>
            <a:ext cx="4035693" cy="298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19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05896" cy="261610"/>
          </a:xfrm>
        </p:spPr>
        <p:txBody>
          <a:bodyPr/>
          <a:lstStyle/>
          <a:p>
            <a:r>
              <a:rPr lang="en-GB" dirty="0" smtClean="0"/>
              <a:t>SM UI Metrics for APPS V8.1 </a:t>
            </a:r>
            <a:r>
              <a:rPr lang="en-GB" dirty="0"/>
              <a:t>Development </a:t>
            </a:r>
            <a:r>
              <a:rPr lang="en-GB" dirty="0" smtClean="0"/>
              <a:t>Team – ‘Ducks’ -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771176" y="1287917"/>
            <a:ext cx="7278987" cy="417131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dirty="0" smtClean="0"/>
              <a:t>This is a team established to deliver the new interface for Scenario Manager. </a:t>
            </a:r>
          </a:p>
          <a:p>
            <a:pPr>
              <a:buClr>
                <a:schemeClr val="accent1"/>
              </a:buClr>
              <a:buFont typeface="Wingdings" panose="05000000000000000000" pitchFamily="2" charset="2"/>
              <a:buChar char="§"/>
            </a:pPr>
            <a:r>
              <a:rPr lang="en-GB" sz="1400" dirty="0" smtClean="0"/>
              <a:t>Sprint 18 </a:t>
            </a:r>
            <a:r>
              <a:rPr lang="en-GB" sz="1400" dirty="0"/>
              <a:t>: Sprint Goal </a:t>
            </a:r>
            <a:r>
              <a:rPr lang="en-GB" sz="1400" dirty="0" smtClean="0"/>
              <a:t>not achieved :- “</a:t>
            </a:r>
            <a:r>
              <a:rPr lang="en-GB" sz="1400" i="1" dirty="0"/>
              <a:t>Compare Configurations; Close out SMUI </a:t>
            </a:r>
            <a:r>
              <a:rPr lang="en-GB" sz="1400" i="1" dirty="0" smtClean="0"/>
              <a:t>Decoupling</a:t>
            </a:r>
            <a:r>
              <a:rPr lang="en-GB" sz="1400" dirty="0" smtClean="0"/>
              <a:t>.”</a:t>
            </a:r>
          </a:p>
          <a:p>
            <a:pPr>
              <a:buClr>
                <a:schemeClr val="accent1"/>
              </a:buClr>
              <a:buFont typeface="Wingdings" panose="05000000000000000000" pitchFamily="2" charset="2"/>
              <a:buChar char="§"/>
            </a:pPr>
            <a:r>
              <a:rPr lang="en-GB" sz="1400" dirty="0"/>
              <a:t>Sprint </a:t>
            </a:r>
            <a:r>
              <a:rPr lang="en-GB" sz="1400" dirty="0" smtClean="0"/>
              <a:t>19 </a:t>
            </a:r>
            <a:r>
              <a:rPr lang="en-GB" sz="1400" dirty="0"/>
              <a:t>: Sprint Goal achieved </a:t>
            </a:r>
            <a:r>
              <a:rPr lang="en-GB" sz="1400" dirty="0" smtClean="0"/>
              <a:t>:- </a:t>
            </a:r>
            <a:r>
              <a:rPr lang="en-GB" sz="1400" i="1" dirty="0" smtClean="0"/>
              <a:t>“</a:t>
            </a:r>
            <a:r>
              <a:rPr lang="en-GB" sz="1400" i="1" dirty="0"/>
              <a:t>Compare Configurations; Complete out SMUI Decoupling; Adjust use of Virtual Fields in Setter </a:t>
            </a:r>
            <a:r>
              <a:rPr lang="en-GB" sz="1400" i="1" dirty="0" smtClean="0"/>
              <a:t>Profiles.”</a:t>
            </a:r>
          </a:p>
          <a:p>
            <a:pPr>
              <a:buClr>
                <a:schemeClr val="accent1"/>
              </a:buClr>
              <a:buFont typeface="Wingdings" panose="05000000000000000000" pitchFamily="2" charset="2"/>
              <a:buChar char="§"/>
            </a:pPr>
            <a:r>
              <a:rPr lang="en-GB" sz="1400" dirty="0"/>
              <a:t>Sprint </a:t>
            </a:r>
            <a:r>
              <a:rPr lang="en-GB" sz="1400" dirty="0" smtClean="0"/>
              <a:t>20 </a:t>
            </a:r>
            <a:r>
              <a:rPr lang="en-GB" sz="1400" dirty="0"/>
              <a:t>: Sprint Goal </a:t>
            </a:r>
            <a:r>
              <a:rPr lang="en-GB" sz="1400" dirty="0" smtClean="0"/>
              <a:t>not achieved :- </a:t>
            </a:r>
            <a:r>
              <a:rPr lang="en-GB" sz="1400" i="1" dirty="0" smtClean="0"/>
              <a:t>“</a:t>
            </a:r>
            <a:r>
              <a:rPr lang="en-GB" sz="1400" i="1" dirty="0"/>
              <a:t>Enhance Compare Configurations; complete setter </a:t>
            </a:r>
            <a:r>
              <a:rPr lang="en-GB" sz="1400" i="1" dirty="0" smtClean="0"/>
              <a:t>profiles.”</a:t>
            </a:r>
            <a:endParaRPr lang="en-GB" sz="1400" i="1" dirty="0"/>
          </a:p>
          <a:p>
            <a:pPr>
              <a:buClr>
                <a:schemeClr val="accent1"/>
              </a:buClr>
              <a:buFont typeface="Wingdings" panose="05000000000000000000" pitchFamily="2" charset="2"/>
              <a:buChar char="§"/>
            </a:pPr>
            <a:endParaRPr lang="en-GB" sz="1400" i="1"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graphicFrame>
        <p:nvGraphicFramePr>
          <p:cNvPr id="7" name="Chart 6"/>
          <p:cNvGraphicFramePr>
            <a:graphicFrameLocks/>
          </p:cNvGraphicFramePr>
          <p:nvPr>
            <p:extLst>
              <p:ext uri="{D42A27DB-BD31-4B8C-83A1-F6EECF244321}">
                <p14:modId xmlns:p14="http://schemas.microsoft.com/office/powerpoint/2010/main" val="728957090"/>
              </p:ext>
            </p:extLst>
          </p:nvPr>
        </p:nvGraphicFramePr>
        <p:xfrm>
          <a:off x="73489" y="1287917"/>
          <a:ext cx="4697687" cy="29327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3253853480"/>
              </p:ext>
            </p:extLst>
          </p:nvPr>
        </p:nvGraphicFramePr>
        <p:xfrm>
          <a:off x="4625633" y="4228599"/>
          <a:ext cx="4716780" cy="24612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459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05896" cy="261610"/>
          </a:xfrm>
        </p:spPr>
        <p:txBody>
          <a:bodyPr/>
          <a:lstStyle/>
          <a:p>
            <a:r>
              <a:rPr lang="en-GB" dirty="0" smtClean="0"/>
              <a:t>SM UI Metrics for APPS V8.1 </a:t>
            </a:r>
            <a:r>
              <a:rPr lang="en-GB" dirty="0"/>
              <a:t>Development </a:t>
            </a:r>
            <a:r>
              <a:rPr lang="en-GB" dirty="0" smtClean="0"/>
              <a:t>Team – ‘Ducks’ -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641669" y="1287917"/>
            <a:ext cx="7408494" cy="417131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18 </a:t>
            </a:r>
            <a:r>
              <a:rPr lang="en-GB" sz="1400" dirty="0"/>
              <a:t>: </a:t>
            </a:r>
            <a:r>
              <a:rPr lang="en-GB" sz="1400" dirty="0" smtClean="0"/>
              <a:t>31 </a:t>
            </a:r>
            <a:r>
              <a:rPr lang="en-GB" sz="1400" dirty="0"/>
              <a:t>SPs forecast / </a:t>
            </a:r>
            <a:r>
              <a:rPr lang="en-GB" sz="1400" dirty="0" smtClean="0"/>
              <a:t>16 </a:t>
            </a:r>
            <a:r>
              <a:rPr lang="en-GB" sz="1400" dirty="0"/>
              <a:t>SPs achieved</a:t>
            </a:r>
            <a:r>
              <a:rPr lang="en-GB" sz="1400" dirty="0" smtClean="0"/>
              <a:t>. The team was involved in a number of important client support work items. Compare Configurations User Story (FCENG-11013) was carried over to Sprint 19, and has since been completed.</a:t>
            </a:r>
          </a:p>
          <a:p>
            <a:pPr>
              <a:buClr>
                <a:schemeClr val="accent1"/>
              </a:buClr>
              <a:buFont typeface="Wingdings" panose="05000000000000000000" pitchFamily="2" charset="2"/>
              <a:buChar char="§"/>
            </a:pPr>
            <a:r>
              <a:rPr lang="en-GB" sz="1400" dirty="0" smtClean="0"/>
              <a:t>Sprint 19 </a:t>
            </a:r>
            <a:r>
              <a:rPr lang="en-GB" sz="1400" dirty="0"/>
              <a:t>: </a:t>
            </a:r>
            <a:r>
              <a:rPr lang="en-GB" sz="1400" dirty="0" smtClean="0"/>
              <a:t>36 </a:t>
            </a:r>
            <a:r>
              <a:rPr lang="en-GB" sz="1400" dirty="0"/>
              <a:t>SPs forecast / </a:t>
            </a:r>
            <a:r>
              <a:rPr lang="en-GB" sz="1400" dirty="0" smtClean="0"/>
              <a:t>25 </a:t>
            </a:r>
            <a:r>
              <a:rPr lang="en-GB" sz="1400" dirty="0"/>
              <a:t>SPs achieved</a:t>
            </a:r>
            <a:r>
              <a:rPr lang="en-GB" sz="1400" dirty="0" smtClean="0"/>
              <a:t>. Key Sprint goal achieved with the exception of Setter Profile User Story (FCENG-12111) being carried over to Sprint 20. Priority 8.1 tasks around regression also completed.</a:t>
            </a:r>
          </a:p>
          <a:p>
            <a:pPr>
              <a:buClr>
                <a:schemeClr val="accent1"/>
              </a:buClr>
              <a:buFont typeface="Wingdings" panose="05000000000000000000" pitchFamily="2" charset="2"/>
              <a:buChar char="§"/>
            </a:pPr>
            <a:r>
              <a:rPr lang="en-GB" sz="1400" dirty="0"/>
              <a:t>Sprint </a:t>
            </a:r>
            <a:r>
              <a:rPr lang="en-GB" sz="1400" dirty="0" smtClean="0"/>
              <a:t>20 </a:t>
            </a:r>
            <a:r>
              <a:rPr lang="en-GB" sz="1400" dirty="0"/>
              <a:t>: </a:t>
            </a:r>
            <a:r>
              <a:rPr lang="en-GB" sz="1400" dirty="0" smtClean="0"/>
              <a:t>32 </a:t>
            </a:r>
            <a:r>
              <a:rPr lang="en-GB" sz="1400" dirty="0"/>
              <a:t>SPs forecast / </a:t>
            </a:r>
            <a:r>
              <a:rPr lang="en-GB" sz="1400" dirty="0" smtClean="0"/>
              <a:t>23 </a:t>
            </a:r>
            <a:r>
              <a:rPr lang="en-GB" sz="1400" dirty="0"/>
              <a:t>SPs achieved</a:t>
            </a:r>
            <a:r>
              <a:rPr lang="en-GB" sz="1400" dirty="0" smtClean="0"/>
              <a:t>. Coordination with ongoing Dynamic NetReveal training/development impacted on forecasted objectives for this Sprint. Setter Profile work carried over to following Sprint.</a:t>
            </a:r>
            <a:endParaRPr lang="en-GB" sz="1400" dirty="0"/>
          </a:p>
          <a:p>
            <a:pPr>
              <a:buClr>
                <a:schemeClr val="accent1"/>
              </a:buClr>
              <a:buFont typeface="Wingdings" panose="05000000000000000000" pitchFamily="2" charset="2"/>
              <a:buChar char="§"/>
            </a:pPr>
            <a:endParaRPr lang="en-GB" sz="1400" dirty="0" smtClean="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67" y="1441939"/>
            <a:ext cx="3809719" cy="2161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641" y="3735797"/>
            <a:ext cx="3954852" cy="2182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9108" y="4659923"/>
            <a:ext cx="3908180" cy="2132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3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Workstream Programs – Progress  </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241286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05896" cy="261610"/>
          </a:xfrm>
        </p:spPr>
        <p:txBody>
          <a:bodyPr/>
          <a:lstStyle/>
          <a:p>
            <a:r>
              <a:rPr lang="en-GB" dirty="0" smtClean="0"/>
              <a:t>Payment Fraud Metrics for APPS V8.1 </a:t>
            </a:r>
            <a:r>
              <a:rPr lang="en-GB" dirty="0"/>
              <a:t>Development </a:t>
            </a:r>
            <a:r>
              <a:rPr lang="en-GB" dirty="0" smtClean="0"/>
              <a:t>Team – ‘Frogs’ -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680641" y="1364551"/>
            <a:ext cx="7369521" cy="409467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400" dirty="0" smtClean="0"/>
              <a:t>This is a new team established to deliver the next phase of Product development for Payment Fraud functionality. </a:t>
            </a:r>
          </a:p>
          <a:p>
            <a:pPr>
              <a:buClr>
                <a:schemeClr val="accent1"/>
              </a:buClr>
              <a:buFont typeface="Wingdings" panose="05000000000000000000" pitchFamily="2" charset="2"/>
              <a:buChar char="§"/>
            </a:pPr>
            <a:r>
              <a:rPr lang="en-GB" sz="1400" dirty="0" smtClean="0"/>
              <a:t>Sprint 16 </a:t>
            </a:r>
            <a:r>
              <a:rPr lang="en-GB" sz="1400" dirty="0"/>
              <a:t>: Sprint Goal </a:t>
            </a:r>
            <a:r>
              <a:rPr lang="en-GB" sz="1400" dirty="0" smtClean="0"/>
              <a:t>not achieved :- </a:t>
            </a:r>
            <a:r>
              <a:rPr lang="en-GB" sz="1400" i="1" dirty="0" smtClean="0"/>
              <a:t>“</a:t>
            </a:r>
            <a:r>
              <a:rPr lang="en-GB" sz="1400" i="1" dirty="0"/>
              <a:t>Wire Payments </a:t>
            </a:r>
            <a:r>
              <a:rPr lang="en-GB" sz="1400" i="1" dirty="0" smtClean="0"/>
              <a:t>adaptation.”</a:t>
            </a:r>
          </a:p>
          <a:p>
            <a:pPr>
              <a:buClr>
                <a:schemeClr val="accent1"/>
              </a:buClr>
              <a:buFont typeface="Wingdings" panose="05000000000000000000" pitchFamily="2" charset="2"/>
              <a:buChar char="§"/>
            </a:pPr>
            <a:r>
              <a:rPr lang="en-GB" sz="1400" dirty="0"/>
              <a:t>Sprint </a:t>
            </a:r>
            <a:r>
              <a:rPr lang="en-GB" sz="1400" dirty="0" smtClean="0"/>
              <a:t>17 </a:t>
            </a:r>
            <a:r>
              <a:rPr lang="en-GB" sz="1400" dirty="0"/>
              <a:t>: Sprint Goal achieved </a:t>
            </a:r>
            <a:r>
              <a:rPr lang="en-GB" sz="1400" dirty="0" smtClean="0"/>
              <a:t>:- </a:t>
            </a:r>
            <a:r>
              <a:rPr lang="en-GB" sz="1400" i="1" dirty="0" smtClean="0"/>
              <a:t>“</a:t>
            </a:r>
            <a:r>
              <a:rPr lang="en-GB" sz="1400" i="1" dirty="0"/>
              <a:t>Wire Adaptation and </a:t>
            </a:r>
            <a:r>
              <a:rPr lang="en-GB" sz="1400" i="1" dirty="0" smtClean="0"/>
              <a:t>Persistence”.</a:t>
            </a:r>
          </a:p>
          <a:p>
            <a:pPr>
              <a:buClr>
                <a:schemeClr val="accent1"/>
              </a:buClr>
              <a:buFont typeface="Wingdings" panose="05000000000000000000" pitchFamily="2" charset="2"/>
              <a:buChar char="§"/>
            </a:pPr>
            <a:r>
              <a:rPr lang="en-GB" sz="1400" dirty="0"/>
              <a:t>Sprint </a:t>
            </a:r>
            <a:r>
              <a:rPr lang="en-GB" sz="1400" dirty="0" smtClean="0"/>
              <a:t>18 </a:t>
            </a:r>
            <a:r>
              <a:rPr lang="en-GB" sz="1400" dirty="0"/>
              <a:t>: Sprint Goal achieved </a:t>
            </a:r>
            <a:r>
              <a:rPr lang="en-GB" sz="1400" dirty="0" smtClean="0"/>
              <a:t>:- </a:t>
            </a:r>
            <a:r>
              <a:rPr lang="en-GB" sz="1400" i="1" dirty="0" smtClean="0"/>
              <a:t>“Support Fraud 8.1 Release”.</a:t>
            </a:r>
          </a:p>
          <a:p>
            <a:pPr>
              <a:buClr>
                <a:schemeClr val="accent1"/>
              </a:buClr>
              <a:buFont typeface="Wingdings" panose="05000000000000000000" pitchFamily="2" charset="2"/>
              <a:buChar char="§"/>
            </a:pPr>
            <a:endParaRPr lang="en-GB" sz="1400" i="1" dirty="0" smtClean="0"/>
          </a:p>
          <a:p>
            <a:pPr marL="0" indent="0">
              <a:buClr>
                <a:schemeClr val="accent1"/>
              </a:buClr>
              <a:buNone/>
            </a:pPr>
            <a:endParaRPr lang="en-GB" sz="1400" dirty="0" smtClean="0"/>
          </a:p>
        </p:txBody>
      </p:sp>
      <p:graphicFrame>
        <p:nvGraphicFramePr>
          <p:cNvPr id="9" name="Chart 8"/>
          <p:cNvGraphicFramePr>
            <a:graphicFrameLocks/>
          </p:cNvGraphicFramePr>
          <p:nvPr>
            <p:extLst>
              <p:ext uri="{D42A27DB-BD31-4B8C-83A1-F6EECF244321}">
                <p14:modId xmlns:p14="http://schemas.microsoft.com/office/powerpoint/2010/main" val="3390003880"/>
              </p:ext>
            </p:extLst>
          </p:nvPr>
        </p:nvGraphicFramePr>
        <p:xfrm>
          <a:off x="99940" y="1364551"/>
          <a:ext cx="4747260" cy="31165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541114297"/>
              </p:ext>
            </p:extLst>
          </p:nvPr>
        </p:nvGraphicFramePr>
        <p:xfrm>
          <a:off x="4764551" y="4209549"/>
          <a:ext cx="4808220" cy="24993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155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05896" cy="261610"/>
          </a:xfrm>
        </p:spPr>
        <p:txBody>
          <a:bodyPr/>
          <a:lstStyle/>
          <a:p>
            <a:r>
              <a:rPr lang="en-GB" dirty="0" smtClean="0"/>
              <a:t>Payment Fraud Metrics for APPS V8.1 </a:t>
            </a:r>
            <a:r>
              <a:rPr lang="en-GB" dirty="0"/>
              <a:t>Development </a:t>
            </a:r>
            <a:r>
              <a:rPr lang="en-GB" dirty="0" smtClean="0"/>
              <a:t>Team – ‘Frogs’ - SPs + Velocity</a:t>
            </a:r>
            <a:endParaRPr lang="en-GB" dirty="0"/>
          </a:p>
        </p:txBody>
      </p:sp>
      <p:sp>
        <p:nvSpPr>
          <p:cNvPr id="4" name="Title 3"/>
          <p:cNvSpPr>
            <a:spLocks noGrp="1"/>
          </p:cNvSpPr>
          <p:nvPr>
            <p:ph type="title"/>
          </p:nvPr>
        </p:nvSpPr>
        <p:spPr/>
        <p:txBody>
          <a:bodyPr/>
          <a:lstStyle/>
          <a:p>
            <a:r>
              <a:rPr lang="en-GB" dirty="0" smtClean="0"/>
              <a:t>Scrum Team Metrics – </a:t>
            </a:r>
            <a:r>
              <a:rPr lang="en-GB" dirty="0"/>
              <a:t>February 2020</a:t>
            </a:r>
          </a:p>
        </p:txBody>
      </p:sp>
      <p:sp>
        <p:nvSpPr>
          <p:cNvPr id="10" name="Content Placeholder 1"/>
          <p:cNvSpPr txBox="1">
            <a:spLocks/>
          </p:cNvSpPr>
          <p:nvPr/>
        </p:nvSpPr>
        <p:spPr bwMode="gray">
          <a:xfrm>
            <a:off x="4406537" y="1364551"/>
            <a:ext cx="7643625" cy="409467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16 </a:t>
            </a:r>
            <a:r>
              <a:rPr lang="en-GB" sz="1400" dirty="0"/>
              <a:t>: </a:t>
            </a:r>
            <a:r>
              <a:rPr lang="en-GB" sz="1400" dirty="0" smtClean="0"/>
              <a:t>51 </a:t>
            </a:r>
            <a:r>
              <a:rPr lang="en-GB" sz="1400" dirty="0"/>
              <a:t>SPs forecast / </a:t>
            </a:r>
            <a:r>
              <a:rPr lang="en-GB" sz="1400" dirty="0" smtClean="0"/>
              <a:t>10 </a:t>
            </a:r>
            <a:r>
              <a:rPr lang="en-GB" sz="1400" dirty="0"/>
              <a:t>SPs achieved</a:t>
            </a:r>
            <a:r>
              <a:rPr lang="en-GB" sz="1400" dirty="0" smtClean="0"/>
              <a:t>. Gaps in team knowledge around WIRE payments resulted in insufficient time remaining in the Sprint to completed testing on those major User Stories. </a:t>
            </a:r>
            <a:r>
              <a:rPr lang="en-GB" sz="1400" b="1" dirty="0"/>
              <a:t>Team </a:t>
            </a:r>
            <a:r>
              <a:rPr lang="en-GB" sz="1400" b="1" dirty="0" smtClean="0"/>
              <a:t>Happiness Index – </a:t>
            </a:r>
            <a:r>
              <a:rPr lang="en-GB" sz="1400" b="1" u="sng" dirty="0" smtClean="0">
                <a:solidFill>
                  <a:srgbClr val="00B050"/>
                </a:solidFill>
              </a:rPr>
              <a:t>8.0</a:t>
            </a:r>
            <a:r>
              <a:rPr lang="en-GB" sz="1400" b="1" dirty="0" smtClean="0"/>
              <a:t> </a:t>
            </a:r>
            <a:r>
              <a:rPr lang="en-GB" sz="1400" b="1" dirty="0"/>
              <a:t>: </a:t>
            </a:r>
            <a:r>
              <a:rPr lang="en-GB" sz="1400" dirty="0"/>
              <a:t>Sprint score from the team. </a:t>
            </a:r>
          </a:p>
          <a:p>
            <a:pPr>
              <a:buClr>
                <a:schemeClr val="accent1"/>
              </a:buClr>
              <a:buFont typeface="Wingdings" panose="05000000000000000000" pitchFamily="2" charset="2"/>
              <a:buChar char="§"/>
            </a:pPr>
            <a:r>
              <a:rPr lang="en-GB" sz="1400" dirty="0" smtClean="0"/>
              <a:t>Sprint 17 </a:t>
            </a:r>
            <a:r>
              <a:rPr lang="en-GB" sz="1400" dirty="0"/>
              <a:t>: </a:t>
            </a:r>
            <a:r>
              <a:rPr lang="en-GB" sz="1400" dirty="0" smtClean="0"/>
              <a:t>75 </a:t>
            </a:r>
            <a:r>
              <a:rPr lang="en-GB" sz="1400" dirty="0"/>
              <a:t>SPs forecast / </a:t>
            </a:r>
            <a:r>
              <a:rPr lang="en-GB" sz="1400" dirty="0" smtClean="0"/>
              <a:t>65 </a:t>
            </a:r>
            <a:r>
              <a:rPr lang="en-GB" sz="1400" dirty="0"/>
              <a:t>SPs achieved</a:t>
            </a:r>
            <a:r>
              <a:rPr lang="en-GB" sz="1400" dirty="0" smtClean="0"/>
              <a:t>. The team coordinated well to ensure major WIRE Payment User Stories were all completed as forecast. </a:t>
            </a:r>
            <a:r>
              <a:rPr lang="en-GB" sz="1400" b="1" dirty="0" smtClean="0"/>
              <a:t> </a:t>
            </a:r>
            <a:r>
              <a:rPr lang="en-GB" sz="1400" b="1" dirty="0"/>
              <a:t>Team Happiness Index – </a:t>
            </a:r>
            <a:r>
              <a:rPr lang="en-GB" sz="1400" b="1" u="sng" dirty="0" smtClean="0">
                <a:solidFill>
                  <a:srgbClr val="00B050"/>
                </a:solidFill>
              </a:rPr>
              <a:t>7.6</a:t>
            </a:r>
            <a:r>
              <a:rPr lang="en-GB" sz="1400" b="1" dirty="0" smtClean="0"/>
              <a:t> </a:t>
            </a:r>
            <a:r>
              <a:rPr lang="en-GB" sz="1400" b="1" dirty="0"/>
              <a:t>: </a:t>
            </a:r>
            <a:r>
              <a:rPr lang="en-GB" sz="1400" dirty="0"/>
              <a:t>Sprint score from the team. </a:t>
            </a:r>
            <a:endParaRPr lang="en-GB" sz="1400" dirty="0" smtClean="0"/>
          </a:p>
          <a:p>
            <a:pPr>
              <a:buClr>
                <a:schemeClr val="accent1"/>
              </a:buClr>
              <a:buFont typeface="Wingdings" panose="05000000000000000000" pitchFamily="2" charset="2"/>
              <a:buChar char="§"/>
            </a:pPr>
            <a:r>
              <a:rPr lang="en-GB" sz="1400" dirty="0"/>
              <a:t>Sprint </a:t>
            </a:r>
            <a:r>
              <a:rPr lang="en-GB" sz="1400" dirty="0" smtClean="0"/>
              <a:t>18 </a:t>
            </a:r>
            <a:r>
              <a:rPr lang="en-GB" sz="1400" dirty="0"/>
              <a:t>: </a:t>
            </a:r>
            <a:r>
              <a:rPr lang="en-GB" sz="1400" dirty="0" smtClean="0"/>
              <a:t>42 </a:t>
            </a:r>
            <a:r>
              <a:rPr lang="en-GB" sz="1400" dirty="0"/>
              <a:t>SPs forecast / </a:t>
            </a:r>
            <a:r>
              <a:rPr lang="en-GB" sz="1400" dirty="0" smtClean="0"/>
              <a:t>50 </a:t>
            </a:r>
            <a:r>
              <a:rPr lang="en-GB" sz="1400" dirty="0"/>
              <a:t>SPs achieved</a:t>
            </a:r>
            <a:r>
              <a:rPr lang="en-GB" sz="1400" dirty="0" smtClean="0"/>
              <a:t>. Task FCENG-13195 – </a:t>
            </a:r>
            <a:r>
              <a:rPr lang="en-GB" sz="1400" i="1" dirty="0" smtClean="0"/>
              <a:t>Load Scenario Manager model from the DB</a:t>
            </a:r>
            <a:r>
              <a:rPr lang="en-GB" sz="1400" dirty="0" smtClean="0"/>
              <a:t> – not completed in Sprint but additional work was added and completed mid-cycle. </a:t>
            </a:r>
            <a:r>
              <a:rPr lang="en-GB" sz="1400" b="1" dirty="0"/>
              <a:t>Team Happiness Index – </a:t>
            </a:r>
            <a:r>
              <a:rPr lang="en-GB" sz="1400" b="1" u="sng" dirty="0" smtClean="0">
                <a:solidFill>
                  <a:srgbClr val="00B050"/>
                </a:solidFill>
              </a:rPr>
              <a:t>7.8</a:t>
            </a:r>
            <a:r>
              <a:rPr lang="en-GB" sz="1400" b="1" dirty="0" smtClean="0"/>
              <a:t> </a:t>
            </a:r>
            <a:r>
              <a:rPr lang="en-GB" sz="1400" b="1" dirty="0"/>
              <a:t>: </a:t>
            </a:r>
            <a:r>
              <a:rPr lang="en-GB" sz="1400" dirty="0"/>
              <a:t>Sprint score from the team. </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a:solidFill>
                <a:srgbClr val="00B050"/>
              </a:solidFill>
            </a:endParaRPr>
          </a:p>
          <a:p>
            <a:pPr>
              <a:buClr>
                <a:schemeClr val="accent1"/>
              </a:buClr>
              <a:buFont typeface="Wingdings" panose="05000000000000000000" pitchFamily="2" charset="2"/>
              <a:buChar char="§"/>
            </a:pPr>
            <a:endParaRPr lang="en-GB" sz="1400" b="1" dirty="0">
              <a:solidFill>
                <a:srgbClr val="F0B323"/>
              </a:solidFill>
            </a:endParaRPr>
          </a:p>
          <a:p>
            <a:pPr>
              <a:buClr>
                <a:schemeClr val="accent1"/>
              </a:buClr>
              <a:buFont typeface="Wingdings" panose="05000000000000000000" pitchFamily="2" charset="2"/>
              <a:buChar char="§"/>
            </a:pPr>
            <a:endParaRPr lang="en-GB" sz="1400" b="1" dirty="0">
              <a:solidFill>
                <a:srgbClr val="FF0000"/>
              </a:solidFill>
            </a:endParaRPr>
          </a:p>
          <a:p>
            <a:pPr>
              <a:buClr>
                <a:schemeClr val="accent1"/>
              </a:buClr>
              <a:buFont typeface="Wingdings" panose="05000000000000000000" pitchFamily="2" charset="2"/>
              <a:buChar char="§"/>
            </a:pPr>
            <a:endParaRPr lang="en-GB" sz="1400" dirty="0" smtClean="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38" y="1551139"/>
            <a:ext cx="4067175" cy="2013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335" y="3763965"/>
            <a:ext cx="4076700" cy="2013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322" y="4729748"/>
            <a:ext cx="4048125" cy="2061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25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Story Points – Planned v Actual Graphs (Global)</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292831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smtClean="0"/>
              <a:t>Review in the last three Sprints as to how many planned SPs are being delivered</a:t>
            </a:r>
            <a:endParaRPr lang="en-GB" dirty="0"/>
          </a:p>
        </p:txBody>
      </p:sp>
      <p:sp>
        <p:nvSpPr>
          <p:cNvPr id="4" name="Title 3"/>
          <p:cNvSpPr>
            <a:spLocks noGrp="1"/>
          </p:cNvSpPr>
          <p:nvPr>
            <p:ph type="title"/>
          </p:nvPr>
        </p:nvSpPr>
        <p:spPr>
          <a:xfrm>
            <a:off x="1237121" y="467102"/>
            <a:ext cx="10767037" cy="470898"/>
          </a:xfrm>
        </p:spPr>
        <p:txBody>
          <a:bodyPr/>
          <a:lstStyle/>
          <a:p>
            <a:r>
              <a:rPr lang="en-GB" dirty="0" smtClean="0"/>
              <a:t>Completing Planned Story Points – February 2020</a:t>
            </a:r>
            <a:endParaRPr lang="en-GB" dirty="0"/>
          </a:p>
        </p:txBody>
      </p:sp>
      <p:sp>
        <p:nvSpPr>
          <p:cNvPr id="10" name="Content Placeholder 1"/>
          <p:cNvSpPr txBox="1">
            <a:spLocks/>
          </p:cNvSpPr>
          <p:nvPr/>
        </p:nvSpPr>
        <p:spPr bwMode="gray">
          <a:xfrm>
            <a:off x="7259216" y="1330667"/>
            <a:ext cx="4744942" cy="314008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This data is an average across 15 FS Engineering AGILE teams, based on their last three completed Sprints. </a:t>
            </a:r>
          </a:p>
          <a:p>
            <a:pPr>
              <a:buClr>
                <a:schemeClr val="accent1"/>
              </a:buClr>
              <a:buFont typeface="Wingdings" panose="05000000000000000000" pitchFamily="2" charset="2"/>
              <a:buChar char="§"/>
            </a:pPr>
            <a:r>
              <a:rPr lang="en-GB" sz="1400" dirty="0" smtClean="0"/>
              <a:t>The ‘Global’ numbers have been adjusted to smooth out some of the effects one or two challenging Sprint(s) can have on the overall average.</a:t>
            </a:r>
          </a:p>
          <a:p>
            <a:pPr>
              <a:buClr>
                <a:schemeClr val="accent1"/>
              </a:buClr>
              <a:buFont typeface="Wingdings" panose="05000000000000000000" pitchFamily="2" charset="2"/>
              <a:buChar char="§"/>
            </a:pPr>
            <a:r>
              <a:rPr lang="en-GB" sz="1400" dirty="0" smtClean="0"/>
              <a:t>In general, teams are completing 80% on their forecasted Sprint tasks on a consistent basis. (This is an abstracted metric across a large variety of work).</a:t>
            </a:r>
          </a:p>
          <a:p>
            <a:pPr>
              <a:buClr>
                <a:schemeClr val="accent1"/>
              </a:buClr>
              <a:buFont typeface="Wingdings" panose="05000000000000000000" pitchFamily="2" charset="2"/>
              <a:buChar char="§"/>
            </a:pPr>
            <a:r>
              <a:rPr lang="en-GB" sz="1400" dirty="0" smtClean="0"/>
              <a:t>The lead in to the NR 8.1 release in February appears to have generated a greater degree of planning inaccuracy for the EIM Scrum teams.</a:t>
            </a:r>
            <a:endParaRPr lang="en-GB" sz="1400" dirty="0"/>
          </a:p>
          <a:p>
            <a:pPr>
              <a:buClr>
                <a:schemeClr val="accent1"/>
              </a:buClr>
              <a:buFont typeface="Wingdings" panose="05000000000000000000" pitchFamily="2" charset="2"/>
              <a:buChar char="§"/>
            </a:pPr>
            <a:endParaRPr lang="en-GB" sz="1400" dirty="0" smtClean="0"/>
          </a:p>
        </p:txBody>
      </p:sp>
      <p:graphicFrame>
        <p:nvGraphicFramePr>
          <p:cNvPr id="8" name="Chart 7"/>
          <p:cNvGraphicFramePr>
            <a:graphicFrameLocks/>
          </p:cNvGraphicFramePr>
          <p:nvPr>
            <p:extLst>
              <p:ext uri="{D42A27DB-BD31-4B8C-83A1-F6EECF244321}">
                <p14:modId xmlns:p14="http://schemas.microsoft.com/office/powerpoint/2010/main" val="1795049098"/>
              </p:ext>
            </p:extLst>
          </p:nvPr>
        </p:nvGraphicFramePr>
        <p:xfrm>
          <a:off x="140914" y="1216121"/>
          <a:ext cx="7042401" cy="32546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1649287074"/>
              </p:ext>
            </p:extLst>
          </p:nvPr>
        </p:nvGraphicFramePr>
        <p:xfrm>
          <a:off x="61547" y="4396155"/>
          <a:ext cx="6066692" cy="20749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ext uri="{D42A27DB-BD31-4B8C-83A1-F6EECF244321}">
                <p14:modId xmlns:p14="http://schemas.microsoft.com/office/powerpoint/2010/main" val="3161132841"/>
              </p:ext>
            </p:extLst>
          </p:nvPr>
        </p:nvGraphicFramePr>
        <p:xfrm>
          <a:off x="6126329" y="4352191"/>
          <a:ext cx="5877829" cy="21510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088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EIM / SNA QA and Defect Metrics</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18998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1 – EIM/SNA QA – Automation Metrics</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231650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smtClean="0"/>
              <a:t>FS Engineering QA metrics reported for test automation execution</a:t>
            </a:r>
            <a:endParaRPr lang="en-GB" dirty="0"/>
          </a:p>
        </p:txBody>
      </p:sp>
      <p:sp>
        <p:nvSpPr>
          <p:cNvPr id="4" name="Title 3"/>
          <p:cNvSpPr>
            <a:spLocks noGrp="1"/>
          </p:cNvSpPr>
          <p:nvPr>
            <p:ph type="title"/>
          </p:nvPr>
        </p:nvSpPr>
        <p:spPr>
          <a:xfrm>
            <a:off x="1237119" y="432268"/>
            <a:ext cx="10767037" cy="470898"/>
          </a:xfrm>
        </p:spPr>
        <p:txBody>
          <a:bodyPr/>
          <a:lstStyle/>
          <a:p>
            <a:r>
              <a:rPr lang="en-GB" dirty="0" smtClean="0"/>
              <a:t>FS Engineering QA Test Metrics – February 2019 </a:t>
            </a:r>
            <a:endParaRPr lang="en-GB" dirty="0"/>
          </a:p>
        </p:txBody>
      </p:sp>
      <p:sp>
        <p:nvSpPr>
          <p:cNvPr id="10" name="Content Placeholder 1"/>
          <p:cNvSpPr txBox="1">
            <a:spLocks/>
          </p:cNvSpPr>
          <p:nvPr/>
        </p:nvSpPr>
        <p:spPr bwMode="gray">
          <a:xfrm>
            <a:off x="108641" y="1297908"/>
            <a:ext cx="11896253"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rgbClr val="FC4C02"/>
              </a:buClr>
              <a:buFont typeface="Arial" panose="020B0604020202020204" pitchFamily="34" charset="0"/>
              <a:buNone/>
            </a:pPr>
            <a:r>
              <a:rPr lang="en-GB" sz="1600" dirty="0" smtClean="0">
                <a:solidFill>
                  <a:srgbClr val="3D4146"/>
                </a:solidFill>
              </a:rPr>
              <a:t>QA activity in each Scrum team creates and executes test cases in each Sprint for every new feature developed for a release, which are combined with existing regression and executed through regular test automation runs (weekly, bi-weekly, etc..). </a:t>
            </a:r>
          </a:p>
          <a:p>
            <a:pPr marL="0" indent="0">
              <a:spcAft>
                <a:spcPts val="600"/>
              </a:spcAft>
              <a:buClr>
                <a:srgbClr val="FC4C02"/>
              </a:buClr>
              <a:buFont typeface="Arial" panose="020B0604020202020204" pitchFamily="34" charset="0"/>
              <a:buNone/>
            </a:pPr>
            <a:r>
              <a:rPr lang="en-GB" sz="1400" dirty="0" smtClean="0">
                <a:solidFill>
                  <a:srgbClr val="3D4146"/>
                </a:solidFill>
              </a:rPr>
              <a:t>The following slides are current reports on test execution across;</a:t>
            </a:r>
          </a:p>
          <a:p>
            <a:pPr>
              <a:spcAft>
                <a:spcPts val="600"/>
              </a:spcAft>
              <a:buClr>
                <a:srgbClr val="FC4C02"/>
              </a:buClr>
              <a:buFont typeface="Wingdings" panose="05000000000000000000" pitchFamily="2" charset="2"/>
              <a:buChar char="§"/>
            </a:pPr>
            <a:r>
              <a:rPr lang="en-GB" sz="1200" b="1" dirty="0" smtClean="0">
                <a:solidFill>
                  <a:srgbClr val="3D4146"/>
                </a:solidFill>
              </a:rPr>
              <a:t>SMBD/ARTE </a:t>
            </a:r>
          </a:p>
          <a:p>
            <a:pPr lvl="1">
              <a:spcAft>
                <a:spcPts val="600"/>
              </a:spcAft>
              <a:buClr>
                <a:srgbClr val="FC4C02"/>
              </a:buClr>
              <a:buFont typeface="Wingdings" panose="05000000000000000000" pitchFamily="2" charset="2"/>
              <a:buChar char="§"/>
            </a:pPr>
            <a:r>
              <a:rPr lang="en-GB" sz="900" dirty="0" smtClean="0">
                <a:solidFill>
                  <a:srgbClr val="3D4146"/>
                </a:solidFill>
              </a:rPr>
              <a:t>SMBD and ARTE test coverage of functionality is effectively 100% and tests are run on a weekly basis (Sprints run on a 2-week cycle – hence reports reflect these intervals).</a:t>
            </a:r>
          </a:p>
          <a:p>
            <a:pPr>
              <a:spcAft>
                <a:spcPts val="600"/>
              </a:spcAft>
              <a:buClr>
                <a:srgbClr val="FC4C02"/>
              </a:buClr>
              <a:buFont typeface="Wingdings" panose="05000000000000000000" pitchFamily="2" charset="2"/>
              <a:buChar char="§"/>
            </a:pPr>
            <a:r>
              <a:rPr lang="en-GB" sz="1200" b="1" dirty="0" smtClean="0">
                <a:solidFill>
                  <a:srgbClr val="3D4146"/>
                </a:solidFill>
              </a:rPr>
              <a:t>EIM Base Platform / Application Builder.</a:t>
            </a:r>
          </a:p>
          <a:p>
            <a:pPr lvl="1">
              <a:spcAft>
                <a:spcPts val="600"/>
              </a:spcAft>
              <a:buClr>
                <a:srgbClr val="FC4C02"/>
              </a:buClr>
              <a:buFont typeface="Wingdings" panose="05000000000000000000" pitchFamily="2" charset="2"/>
              <a:buChar char="§"/>
            </a:pPr>
            <a:r>
              <a:rPr lang="en-GB" sz="900" dirty="0" smtClean="0">
                <a:solidFill>
                  <a:srgbClr val="3D4146"/>
                </a:solidFill>
              </a:rPr>
              <a:t>V8.1 EIM BP/AB automated test cases are run at least weekly. The metrics on this slide present the key test execution cycles during V8.1 Sprint activity.</a:t>
            </a:r>
          </a:p>
          <a:p>
            <a:pPr>
              <a:spcBef>
                <a:spcPts val="600"/>
              </a:spcBef>
              <a:spcAft>
                <a:spcPts val="600"/>
              </a:spcAft>
              <a:buClr>
                <a:srgbClr val="FC4C02"/>
              </a:buClr>
              <a:buFont typeface="Wingdings" panose="05000000000000000000" pitchFamily="2" charset="2"/>
              <a:buChar char="§"/>
            </a:pPr>
            <a:endParaRPr lang="en-GB" sz="100" b="1" dirty="0" smtClean="0">
              <a:solidFill>
                <a:srgbClr val="3D4146"/>
              </a:solidFill>
            </a:endParaRPr>
          </a:p>
          <a:p>
            <a:pPr>
              <a:spcBef>
                <a:spcPts val="600"/>
              </a:spcBef>
              <a:spcAft>
                <a:spcPts val="600"/>
              </a:spcAft>
              <a:buClr>
                <a:srgbClr val="FC4C02"/>
              </a:buClr>
              <a:buFont typeface="Wingdings" panose="05000000000000000000" pitchFamily="2" charset="2"/>
              <a:buChar char="§"/>
            </a:pPr>
            <a:r>
              <a:rPr lang="en-GB" sz="1200" b="1" dirty="0" smtClean="0">
                <a:solidFill>
                  <a:srgbClr val="3D4146"/>
                </a:solidFill>
              </a:rPr>
              <a:t>WLM</a:t>
            </a:r>
            <a:endParaRPr lang="en-GB" sz="1200" b="1" dirty="0">
              <a:solidFill>
                <a:srgbClr val="3D4146"/>
              </a:solidFill>
            </a:endParaRPr>
          </a:p>
          <a:p>
            <a:pPr marL="349250" lvl="2">
              <a:lnSpc>
                <a:spcPct val="95000"/>
              </a:lnSpc>
              <a:spcAft>
                <a:spcPts val="600"/>
              </a:spcAft>
              <a:buClr>
                <a:srgbClr val="FC4C02"/>
              </a:buClr>
              <a:buFont typeface="Wingdings" panose="05000000000000000000" pitchFamily="2" charset="2"/>
              <a:buChar char="§"/>
            </a:pPr>
            <a:r>
              <a:rPr lang="en-GB" sz="900" dirty="0" smtClean="0">
                <a:solidFill>
                  <a:srgbClr val="3D4146"/>
                </a:solidFill>
              </a:rPr>
              <a:t>WLM Platform and APPS Scrum teams automate tests for all new functional changes in WLM 8.1. These tests are run in sequence throughout the Sprint cycles as the functionality is delivered to QA team members.</a:t>
            </a:r>
            <a:endParaRPr lang="en-GB" sz="900" dirty="0">
              <a:solidFill>
                <a:srgbClr val="3D4146"/>
              </a:solidFill>
            </a:endParaRPr>
          </a:p>
          <a:p>
            <a:pPr>
              <a:spcAft>
                <a:spcPts val="600"/>
              </a:spcAft>
              <a:buClr>
                <a:srgbClr val="FC4C02"/>
              </a:buClr>
              <a:buFont typeface="Wingdings" panose="05000000000000000000" pitchFamily="2" charset="2"/>
              <a:buChar char="§"/>
            </a:pPr>
            <a:r>
              <a:rPr lang="en-GB" sz="1200" b="1" dirty="0">
                <a:solidFill>
                  <a:srgbClr val="3D4146"/>
                </a:solidFill>
              </a:rPr>
              <a:t>EIM </a:t>
            </a:r>
            <a:r>
              <a:rPr lang="en-GB" sz="1200" b="1" dirty="0" smtClean="0">
                <a:solidFill>
                  <a:srgbClr val="3D4146"/>
                </a:solidFill>
              </a:rPr>
              <a:t>APPS (non-WLM, including SM UI)</a:t>
            </a:r>
            <a:endParaRPr lang="en-GB" sz="1200" b="1" dirty="0">
              <a:solidFill>
                <a:srgbClr val="3D4146"/>
              </a:solidFill>
            </a:endParaRPr>
          </a:p>
          <a:p>
            <a:pPr lvl="1">
              <a:spcAft>
                <a:spcPts val="600"/>
              </a:spcAft>
              <a:buClr>
                <a:srgbClr val="FC4C02"/>
              </a:buClr>
              <a:buFont typeface="Wingdings" panose="05000000000000000000" pitchFamily="2" charset="2"/>
              <a:buChar char="§"/>
            </a:pPr>
            <a:r>
              <a:rPr lang="en-GB" sz="900" dirty="0" smtClean="0">
                <a:solidFill>
                  <a:srgbClr val="3D4146"/>
                </a:solidFill>
              </a:rPr>
              <a:t>8.1 automated </a:t>
            </a:r>
            <a:r>
              <a:rPr lang="en-GB" sz="900" dirty="0">
                <a:solidFill>
                  <a:srgbClr val="3D4146"/>
                </a:solidFill>
              </a:rPr>
              <a:t>test cases are run at least weekly. The metrics on this slide present the key test execution cycles during </a:t>
            </a:r>
            <a:r>
              <a:rPr lang="en-GB" sz="900" dirty="0" smtClean="0">
                <a:solidFill>
                  <a:srgbClr val="3D4146"/>
                </a:solidFill>
              </a:rPr>
              <a:t>the current 8.1 </a:t>
            </a:r>
            <a:r>
              <a:rPr lang="en-GB" sz="900" dirty="0">
                <a:solidFill>
                  <a:srgbClr val="3D4146"/>
                </a:solidFill>
              </a:rPr>
              <a:t>Sprint activity.</a:t>
            </a:r>
          </a:p>
          <a:p>
            <a:pPr>
              <a:spcAft>
                <a:spcPts val="600"/>
              </a:spcAft>
              <a:buClr>
                <a:srgbClr val="FC4C02"/>
              </a:buClr>
              <a:buFont typeface="Wingdings" panose="05000000000000000000" pitchFamily="2" charset="2"/>
              <a:buChar char="§"/>
            </a:pPr>
            <a:r>
              <a:rPr lang="en-GB" sz="1200" b="1" dirty="0" smtClean="0">
                <a:solidFill>
                  <a:srgbClr val="3D4146"/>
                </a:solidFill>
              </a:rPr>
              <a:t>Advanced Modelling Platform.</a:t>
            </a:r>
            <a:endParaRPr lang="en-GB" sz="1200" b="1" dirty="0">
              <a:solidFill>
                <a:srgbClr val="3D4146"/>
              </a:solidFill>
            </a:endParaRPr>
          </a:p>
          <a:p>
            <a:pPr lvl="1">
              <a:spcAft>
                <a:spcPts val="600"/>
              </a:spcAft>
              <a:buClr>
                <a:srgbClr val="FC4C02"/>
              </a:buClr>
              <a:buFont typeface="Wingdings" panose="05000000000000000000" pitchFamily="2" charset="2"/>
              <a:buChar char="§"/>
            </a:pPr>
            <a:r>
              <a:rPr lang="en-GB" sz="900" dirty="0" smtClean="0">
                <a:solidFill>
                  <a:srgbClr val="3D4146"/>
                </a:solidFill>
              </a:rPr>
              <a:t>AMP automated </a:t>
            </a:r>
            <a:r>
              <a:rPr lang="en-GB" sz="900" dirty="0">
                <a:solidFill>
                  <a:srgbClr val="3D4146"/>
                </a:solidFill>
              </a:rPr>
              <a:t>test cases are run </a:t>
            </a:r>
            <a:r>
              <a:rPr lang="en-GB" sz="900" dirty="0" smtClean="0">
                <a:solidFill>
                  <a:srgbClr val="3D4146"/>
                </a:solidFill>
              </a:rPr>
              <a:t>nightly. </a:t>
            </a:r>
            <a:r>
              <a:rPr lang="en-GB" sz="900" dirty="0">
                <a:solidFill>
                  <a:srgbClr val="3D4146"/>
                </a:solidFill>
              </a:rPr>
              <a:t>The metrics on this slide present the key test execution cycles during </a:t>
            </a:r>
            <a:r>
              <a:rPr lang="en-GB" sz="900" dirty="0" smtClean="0">
                <a:solidFill>
                  <a:srgbClr val="3D4146"/>
                </a:solidFill>
              </a:rPr>
              <a:t>the V8.1.x Sprint </a:t>
            </a:r>
            <a:r>
              <a:rPr lang="en-GB" sz="900" dirty="0">
                <a:solidFill>
                  <a:srgbClr val="3D4146"/>
                </a:solidFill>
              </a:rPr>
              <a:t>activity.</a:t>
            </a:r>
          </a:p>
          <a:p>
            <a:pPr>
              <a:spcAft>
                <a:spcPts val="600"/>
              </a:spcAft>
              <a:buClr>
                <a:srgbClr val="FC4C02"/>
              </a:buClr>
              <a:buFont typeface="Wingdings" panose="05000000000000000000" pitchFamily="2" charset="2"/>
              <a:buChar char="§"/>
            </a:pPr>
            <a:endParaRPr lang="en-GB" sz="500" dirty="0" smtClean="0">
              <a:solidFill>
                <a:srgbClr val="3D4146"/>
              </a:solidFill>
            </a:endParaRPr>
          </a:p>
        </p:txBody>
      </p:sp>
    </p:spTree>
    <p:extLst>
      <p:ext uri="{BB962C8B-B14F-4D97-AF65-F5344CB8AC3E}">
        <p14:creationId xmlns:p14="http://schemas.microsoft.com/office/powerpoint/2010/main" val="96168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SMBD + RTDE Automation Metrics</a:t>
            </a:r>
            <a:endParaRPr lang="en-GB" dirty="0"/>
          </a:p>
        </p:txBody>
      </p:sp>
      <p:sp>
        <p:nvSpPr>
          <p:cNvPr id="5" name="Content Placeholder 1"/>
          <p:cNvSpPr txBox="1">
            <a:spLocks/>
          </p:cNvSpPr>
          <p:nvPr/>
        </p:nvSpPr>
        <p:spPr bwMode="gray">
          <a:xfrm>
            <a:off x="8143733" y="1550758"/>
            <a:ext cx="3933968" cy="394840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failures were identified during test automation runs and attributed to existing open/new product defects.</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r>
              <a:rPr lang="en-GB" sz="1400" dirty="0" smtClean="0"/>
              <a:t>These defects are expected to be fixed in the coming Sprints.</a:t>
            </a:r>
          </a:p>
          <a:p>
            <a:pPr>
              <a:buClr>
                <a:schemeClr val="accent1"/>
              </a:buClr>
              <a:buFont typeface="Wingdings" panose="05000000000000000000" pitchFamily="2" charset="2"/>
              <a:buChar char="§"/>
            </a:pPr>
            <a:endParaRPr lang="en-GB" sz="500" dirty="0"/>
          </a:p>
        </p:txBody>
      </p:sp>
      <p:sp>
        <p:nvSpPr>
          <p:cNvPr id="6" name="Text Placeholder 2"/>
          <p:cNvSpPr>
            <a:spLocks noGrp="1"/>
          </p:cNvSpPr>
          <p:nvPr>
            <p:ph type="body" idx="10"/>
          </p:nvPr>
        </p:nvSpPr>
        <p:spPr>
          <a:xfrm>
            <a:off x="1244266" y="953332"/>
            <a:ext cx="10759892" cy="261610"/>
          </a:xfrm>
        </p:spPr>
        <p:txBody>
          <a:bodyPr/>
          <a:lstStyle/>
          <a:p>
            <a:r>
              <a:rPr lang="en-GB" dirty="0" smtClean="0"/>
              <a:t>Status of current SMBD and RTDE automation – February 2020</a:t>
            </a:r>
            <a:endParaRPr lang="en-GB" dirty="0"/>
          </a:p>
        </p:txBody>
      </p:sp>
      <p:sp>
        <p:nvSpPr>
          <p:cNvPr id="10" name="Rectangle 2"/>
          <p:cNvSpPr>
            <a:spLocks noChangeArrowheads="1"/>
          </p:cNvSpPr>
          <p:nvPr/>
        </p:nvSpPr>
        <p:spPr bwMode="auto">
          <a:xfrm>
            <a:off x="233194" y="1296475"/>
            <a:ext cx="126989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SMBD Results &gt;</a:t>
            </a:r>
            <a:endParaRPr kumimoji="0" lang="en-GB" altLang="en-US" sz="1800" b="1" i="0" u="none" strike="noStrike" cap="none" normalizeH="0" baseline="0" dirty="0" smtClean="0">
              <a:ln>
                <a:noFill/>
              </a:ln>
              <a:solidFill>
                <a:schemeClr val="tx1"/>
              </a:solidFill>
              <a:effectLst/>
              <a:latin typeface="Arial" pitchFamily="34" charset="0"/>
            </a:endParaRPr>
          </a:p>
        </p:txBody>
      </p:sp>
      <p:sp>
        <p:nvSpPr>
          <p:cNvPr id="13" name="Rectangle 2"/>
          <p:cNvSpPr>
            <a:spLocks noChangeArrowheads="1"/>
          </p:cNvSpPr>
          <p:nvPr/>
        </p:nvSpPr>
        <p:spPr bwMode="auto">
          <a:xfrm>
            <a:off x="233194" y="3802061"/>
            <a:ext cx="123944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pPr eaLnBrk="0" hangingPunct="0"/>
            <a:r>
              <a:rPr lang="en-US" altLang="en-US" sz="1100" b="1" dirty="0" smtClean="0">
                <a:solidFill>
                  <a:srgbClr val="1F497D"/>
                </a:solidFill>
                <a:ea typeface="Calibri" pitchFamily="34" charset="0"/>
                <a:cs typeface="Times New Roman" pitchFamily="18" charset="0"/>
              </a:rPr>
              <a:t>RTDE</a:t>
            </a:r>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 Results &gt;</a:t>
            </a:r>
            <a:endParaRPr kumimoji="0" lang="en-GB" altLang="en-US" sz="1800" b="1" i="0" u="none" strike="noStrike" cap="none" normalizeH="0" baseline="0" dirty="0" smtClean="0">
              <a:ln>
                <a:noFill/>
              </a:ln>
              <a:solidFill>
                <a:schemeClr val="tx1"/>
              </a:solidFill>
              <a:effectLst/>
              <a:latin typeface="Arial" pitchFamily="34" charset="0"/>
            </a:endParaRPr>
          </a:p>
        </p:txBody>
      </p:sp>
      <p:graphicFrame>
        <p:nvGraphicFramePr>
          <p:cNvPr id="9" name="Chart 8"/>
          <p:cNvGraphicFramePr>
            <a:graphicFrameLocks/>
          </p:cNvGraphicFramePr>
          <p:nvPr>
            <p:extLst>
              <p:ext uri="{D42A27DB-BD31-4B8C-83A1-F6EECF244321}">
                <p14:modId xmlns:p14="http://schemas.microsoft.com/office/powerpoint/2010/main" val="764803014"/>
              </p:ext>
            </p:extLst>
          </p:nvPr>
        </p:nvGraphicFramePr>
        <p:xfrm>
          <a:off x="-474962" y="1427280"/>
          <a:ext cx="93528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a:graphicFrameLocks/>
          </p:cNvGraphicFramePr>
          <p:nvPr>
            <p:extLst>
              <p:ext uri="{D42A27DB-BD31-4B8C-83A1-F6EECF244321}">
                <p14:modId xmlns:p14="http://schemas.microsoft.com/office/powerpoint/2010/main" val="2581400999"/>
              </p:ext>
            </p:extLst>
          </p:nvPr>
        </p:nvGraphicFramePr>
        <p:xfrm>
          <a:off x="-450397" y="3929634"/>
          <a:ext cx="9352800" cy="2376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0277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EIM Base Platform Automation Metrics</a:t>
            </a:r>
          </a:p>
        </p:txBody>
      </p:sp>
      <p:sp>
        <p:nvSpPr>
          <p:cNvPr id="5" name="Content Placeholder 1"/>
          <p:cNvSpPr txBox="1">
            <a:spLocks/>
          </p:cNvSpPr>
          <p:nvPr/>
        </p:nvSpPr>
        <p:spPr bwMode="gray">
          <a:xfrm>
            <a:off x="1150969" y="5199629"/>
            <a:ext cx="10111978" cy="700009"/>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a:t>The </a:t>
            </a:r>
            <a:r>
              <a:rPr lang="en-GB" sz="1400" dirty="0" smtClean="0"/>
              <a:t>test failures </a:t>
            </a:r>
            <a:r>
              <a:rPr lang="en-GB" sz="1400" dirty="0"/>
              <a:t>are from existing </a:t>
            </a:r>
            <a:r>
              <a:rPr lang="en-GB" sz="1400" dirty="0" smtClean="0"/>
              <a:t>defects </a:t>
            </a:r>
            <a:r>
              <a:rPr lang="en-GB" sz="1400" dirty="0"/>
              <a:t>on FTS FCENG-10364, FCENG-12751, </a:t>
            </a:r>
            <a:r>
              <a:rPr lang="en-GB" sz="1400" dirty="0" smtClean="0"/>
              <a:t>and FCENG-12720.</a:t>
            </a:r>
          </a:p>
        </p:txBody>
      </p:sp>
      <p:sp>
        <p:nvSpPr>
          <p:cNvPr id="6" name="Text Placeholder 2"/>
          <p:cNvSpPr>
            <a:spLocks noGrp="1"/>
          </p:cNvSpPr>
          <p:nvPr>
            <p:ph type="body" idx="10"/>
          </p:nvPr>
        </p:nvSpPr>
        <p:spPr>
          <a:xfrm>
            <a:off x="1244266" y="953332"/>
            <a:ext cx="10759892" cy="261610"/>
          </a:xfrm>
        </p:spPr>
        <p:txBody>
          <a:bodyPr/>
          <a:lstStyle/>
          <a:p>
            <a:r>
              <a:rPr lang="en-GB" dirty="0"/>
              <a:t>Graph of </a:t>
            </a:r>
            <a:r>
              <a:rPr lang="en-GB" dirty="0" smtClean="0"/>
              <a:t>8.1 </a:t>
            </a:r>
            <a:r>
              <a:rPr lang="en-GB" dirty="0"/>
              <a:t>Complete Automated Test Execution </a:t>
            </a:r>
            <a:r>
              <a:rPr lang="en-GB" dirty="0" smtClean="0"/>
              <a:t>Cycles – February 2020</a:t>
            </a:r>
            <a:endParaRPr lang="en-GB" dirty="0"/>
          </a:p>
          <a:p>
            <a:endParaRPr lang="en-GB" dirty="0"/>
          </a:p>
        </p:txBody>
      </p:sp>
      <p:graphicFrame>
        <p:nvGraphicFramePr>
          <p:cNvPr id="9" name="Chart 8"/>
          <p:cNvGraphicFramePr>
            <a:graphicFrameLocks/>
          </p:cNvGraphicFramePr>
          <p:nvPr>
            <p:extLst>
              <p:ext uri="{D42A27DB-BD31-4B8C-83A1-F6EECF244321}">
                <p14:modId xmlns:p14="http://schemas.microsoft.com/office/powerpoint/2010/main" val="1153499037"/>
              </p:ext>
            </p:extLst>
          </p:nvPr>
        </p:nvGraphicFramePr>
        <p:xfrm>
          <a:off x="669062" y="1395071"/>
          <a:ext cx="10296525" cy="37195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988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EIM WLM Automation Metrics</a:t>
            </a:r>
          </a:p>
        </p:txBody>
      </p:sp>
      <p:sp>
        <p:nvSpPr>
          <p:cNvPr id="5" name="Content Placeholder 1"/>
          <p:cNvSpPr txBox="1">
            <a:spLocks/>
          </p:cNvSpPr>
          <p:nvPr/>
        </p:nvSpPr>
        <p:spPr bwMode="gray">
          <a:xfrm>
            <a:off x="0" y="6108194"/>
            <a:ext cx="1196201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endParaRPr lang="en-GB" sz="10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Status of current WLM 8.x automated </a:t>
            </a:r>
            <a:r>
              <a:rPr lang="en-GB" dirty="0"/>
              <a:t>test </a:t>
            </a:r>
            <a:r>
              <a:rPr lang="en-GB" dirty="0" smtClean="0"/>
              <a:t>activity – February 2020</a:t>
            </a:r>
            <a:endParaRPr lang="en-GB" dirty="0"/>
          </a:p>
          <a:p>
            <a:endParaRPr lang="en-GB" dirty="0"/>
          </a:p>
        </p:txBody>
      </p:sp>
      <p:sp>
        <p:nvSpPr>
          <p:cNvPr id="10" name="Rectangle 2"/>
          <p:cNvSpPr>
            <a:spLocks noChangeArrowheads="1"/>
          </p:cNvSpPr>
          <p:nvPr/>
        </p:nvSpPr>
        <p:spPr bwMode="auto">
          <a:xfrm>
            <a:off x="117694" y="1226803"/>
            <a:ext cx="18245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WLM APPS</a:t>
            </a:r>
            <a:r>
              <a:rPr kumimoji="0" lang="en-US" altLang="en-US" sz="1100" b="1" i="0" u="none" strike="noStrike" cap="none" normalizeH="0" dirty="0" smtClean="0">
                <a:ln>
                  <a:noFill/>
                </a:ln>
                <a:solidFill>
                  <a:srgbClr val="1F497D"/>
                </a:solidFill>
                <a:effectLst/>
                <a:latin typeface="Arial" pitchFamily="34" charset="0"/>
                <a:ea typeface="Calibri" pitchFamily="34" charset="0"/>
                <a:cs typeface="Times New Roman" pitchFamily="18" charset="0"/>
              </a:rPr>
              <a:t> *.x</a:t>
            </a:r>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 Results &gt;</a:t>
            </a:r>
            <a:endParaRPr kumimoji="0" lang="en-GB" altLang="en-US" sz="1800" b="1" i="0" u="none" strike="noStrike" cap="none" normalizeH="0" baseline="0" dirty="0" smtClean="0">
              <a:ln>
                <a:noFill/>
              </a:ln>
              <a:solidFill>
                <a:schemeClr val="tx1"/>
              </a:solidFill>
              <a:effectLst/>
              <a:latin typeface="Arial" pitchFamily="34" charset="0"/>
            </a:endParaRPr>
          </a:p>
        </p:txBody>
      </p:sp>
      <p:sp>
        <p:nvSpPr>
          <p:cNvPr id="13" name="Rectangle 2"/>
          <p:cNvSpPr>
            <a:spLocks noChangeArrowheads="1"/>
          </p:cNvSpPr>
          <p:nvPr/>
        </p:nvSpPr>
        <p:spPr bwMode="auto">
          <a:xfrm>
            <a:off x="117694" y="3826072"/>
            <a:ext cx="19960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pPr eaLnBrk="0" hangingPunct="0"/>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WLM Product </a:t>
            </a:r>
            <a:r>
              <a:rPr lang="en-US" altLang="en-US" sz="1100" b="1" dirty="0" smtClean="0">
                <a:solidFill>
                  <a:srgbClr val="1F497D"/>
                </a:solidFill>
                <a:ea typeface="Calibri" pitchFamily="34" charset="0"/>
                <a:cs typeface="Times New Roman" pitchFamily="18" charset="0"/>
              </a:rPr>
              <a:t>8.x</a:t>
            </a:r>
            <a:r>
              <a:rPr kumimoji="0" lang="en-US" altLang="en-US" sz="1100" b="1" i="0" u="none" strike="noStrike" cap="none" normalizeH="0" dirty="0" smtClean="0">
                <a:ln>
                  <a:noFill/>
                </a:ln>
                <a:solidFill>
                  <a:srgbClr val="1F497D"/>
                </a:solidFill>
                <a:effectLst/>
                <a:latin typeface="Arial" pitchFamily="34" charset="0"/>
                <a:ea typeface="Calibri" pitchFamily="34" charset="0"/>
                <a:cs typeface="Times New Roman" pitchFamily="18" charset="0"/>
              </a:rPr>
              <a:t> </a:t>
            </a:r>
            <a:r>
              <a:rPr kumimoji="0" lang="en-US" altLang="en-US" sz="1100" b="1"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Results &gt;</a:t>
            </a:r>
            <a:endParaRPr kumimoji="0" lang="en-GB" altLang="en-US" sz="1800" b="1" i="0" u="none" strike="noStrike" cap="none" normalizeH="0" baseline="0" dirty="0" smtClean="0">
              <a:ln>
                <a:noFill/>
              </a:ln>
              <a:solidFill>
                <a:schemeClr val="tx1"/>
              </a:solidFill>
              <a:effectLst/>
              <a:latin typeface="Arial" pitchFamily="34" charset="0"/>
            </a:endParaRPr>
          </a:p>
        </p:txBody>
      </p:sp>
      <p:graphicFrame>
        <p:nvGraphicFramePr>
          <p:cNvPr id="14" name="Chart 13"/>
          <p:cNvGraphicFramePr>
            <a:graphicFrameLocks/>
          </p:cNvGraphicFramePr>
          <p:nvPr>
            <p:extLst>
              <p:ext uri="{D42A27DB-BD31-4B8C-83A1-F6EECF244321}">
                <p14:modId xmlns:p14="http://schemas.microsoft.com/office/powerpoint/2010/main" val="3832918116"/>
              </p:ext>
            </p:extLst>
          </p:nvPr>
        </p:nvGraphicFramePr>
        <p:xfrm>
          <a:off x="5230010" y="3605087"/>
          <a:ext cx="6732000" cy="2527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a:graphicFrameLocks/>
          </p:cNvGraphicFramePr>
          <p:nvPr>
            <p:extLst>
              <p:ext uri="{D42A27DB-BD31-4B8C-83A1-F6EECF244321}">
                <p14:modId xmlns:p14="http://schemas.microsoft.com/office/powerpoint/2010/main" val="1661018187"/>
              </p:ext>
            </p:extLst>
          </p:nvPr>
        </p:nvGraphicFramePr>
        <p:xfrm>
          <a:off x="-303208" y="1357608"/>
          <a:ext cx="6732000" cy="2365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1"/>
          <p:cNvSpPr txBox="1">
            <a:spLocks/>
          </p:cNvSpPr>
          <p:nvPr/>
        </p:nvSpPr>
        <p:spPr bwMode="gray">
          <a:xfrm>
            <a:off x="6524135" y="1550758"/>
            <a:ext cx="5553566" cy="88443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total number of WLM APPS automated tests executed has reduced slightly in the Sprint 61 cycle.</a:t>
            </a:r>
          </a:p>
          <a:p>
            <a:pPr>
              <a:buClr>
                <a:schemeClr val="accent1"/>
              </a:buClr>
              <a:buFont typeface="Wingdings" panose="05000000000000000000" pitchFamily="2" charset="2"/>
              <a:buChar char="§"/>
            </a:pPr>
            <a:r>
              <a:rPr lang="en-GB" sz="1400" dirty="0" smtClean="0"/>
              <a:t>24 automated tests have been archived because of changes in CDD Connected Party Alerts functionality, and the deprecation of the CONNECTED_PARTIES database table.</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500" dirty="0"/>
          </a:p>
        </p:txBody>
      </p:sp>
      <p:sp>
        <p:nvSpPr>
          <p:cNvPr id="12" name="Content Placeholder 1"/>
          <p:cNvSpPr txBox="1">
            <a:spLocks/>
          </p:cNvSpPr>
          <p:nvPr/>
        </p:nvSpPr>
        <p:spPr bwMode="gray">
          <a:xfrm>
            <a:off x="208358" y="4251174"/>
            <a:ext cx="5143288" cy="884434"/>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lvl="0">
              <a:buClr>
                <a:schemeClr val="accent1"/>
              </a:buClr>
              <a:buFont typeface="Wingdings" panose="05000000000000000000" pitchFamily="2" charset="2"/>
              <a:buChar char="§"/>
            </a:pPr>
            <a:r>
              <a:rPr lang="en-GB" sz="1400" dirty="0" smtClean="0"/>
              <a:t>WLM Platform automated test failures were related to the following existing defects </a:t>
            </a:r>
            <a:r>
              <a:rPr lang="en-GB" sz="1400" dirty="0">
                <a:solidFill>
                  <a:prstClr val="black"/>
                </a:solidFill>
              </a:rPr>
              <a:t>: WLM-7266, WLM-7276, WLM-2952, WLM-3590, WLM-3586, WLM-3910, WLM-3871, WLM-6415, WLM-6388, WLM-6514, WLM-6247, WLM-6262, WLM-7117 and WLM-8501 (newly raised bug found from automation in this Sprint 61)</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500" dirty="0"/>
          </a:p>
        </p:txBody>
      </p:sp>
    </p:spTree>
    <p:extLst>
      <p:ext uri="{BB962C8B-B14F-4D97-AF65-F5344CB8AC3E}">
        <p14:creationId xmlns:p14="http://schemas.microsoft.com/office/powerpoint/2010/main" val="309102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smtClean="0"/>
              <a:t>FS Engineering Teams</a:t>
            </a:r>
            <a:endParaRPr lang="en-GB" dirty="0"/>
          </a:p>
        </p:txBody>
      </p:sp>
      <p:sp>
        <p:nvSpPr>
          <p:cNvPr id="4" name="Title 3"/>
          <p:cNvSpPr>
            <a:spLocks noGrp="1"/>
          </p:cNvSpPr>
          <p:nvPr>
            <p:ph type="title"/>
          </p:nvPr>
        </p:nvSpPr>
        <p:spPr>
          <a:xfrm>
            <a:off x="1237119" y="432268"/>
            <a:ext cx="10767037" cy="470898"/>
          </a:xfrm>
        </p:spPr>
        <p:txBody>
          <a:bodyPr/>
          <a:lstStyle/>
          <a:p>
            <a:r>
              <a:rPr lang="en-GB" dirty="0" smtClean="0"/>
              <a:t>FS Engineering Scrum Teams – February 2020 </a:t>
            </a:r>
            <a:endParaRPr lang="en-GB" dirty="0"/>
          </a:p>
        </p:txBody>
      </p:sp>
      <p:sp>
        <p:nvSpPr>
          <p:cNvPr id="10" name="Content Placeholder 1"/>
          <p:cNvSpPr txBox="1">
            <a:spLocks/>
          </p:cNvSpPr>
          <p:nvPr/>
        </p:nvSpPr>
        <p:spPr bwMode="gray">
          <a:xfrm>
            <a:off x="418010" y="1206468"/>
            <a:ext cx="11347270" cy="272545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r>
              <a:rPr lang="en-GB" sz="1600" dirty="0" smtClean="0"/>
              <a:t>The following slides show the range of development across multiple locations within FS Engineering;</a:t>
            </a:r>
          </a:p>
          <a:p>
            <a:pPr marL="342900" lvl="2" indent="0">
              <a:spcBef>
                <a:spcPts val="1800"/>
              </a:spcBef>
              <a:spcAft>
                <a:spcPts val="0"/>
              </a:spcAft>
              <a:buClr>
                <a:schemeClr val="accent1"/>
              </a:buClr>
              <a:buNone/>
            </a:pPr>
            <a:r>
              <a:rPr lang="en-GB" sz="1400" b="1" dirty="0" smtClean="0"/>
              <a:t>Regulatory Compliance</a:t>
            </a:r>
            <a:endParaRPr lang="en-GB" sz="1400" b="1" dirty="0"/>
          </a:p>
          <a:p>
            <a:pPr lvl="2">
              <a:spcBef>
                <a:spcPts val="1800"/>
              </a:spcBef>
              <a:spcAft>
                <a:spcPts val="0"/>
              </a:spcAft>
              <a:buClr>
                <a:schemeClr val="accent1"/>
              </a:buClr>
              <a:buFont typeface="Wingdings" panose="05000000000000000000" pitchFamily="2" charset="2"/>
              <a:buChar char="Ø"/>
            </a:pPr>
            <a:r>
              <a:rPr lang="en-GB" sz="1400" dirty="0" smtClean="0"/>
              <a:t>Archeo – APPS development </a:t>
            </a:r>
          </a:p>
          <a:p>
            <a:pPr lvl="2">
              <a:spcBef>
                <a:spcPts val="1800"/>
              </a:spcBef>
              <a:spcAft>
                <a:spcPts val="0"/>
              </a:spcAft>
              <a:buClr>
                <a:schemeClr val="accent1"/>
              </a:buClr>
              <a:buFont typeface="Wingdings" panose="05000000000000000000" pitchFamily="2" charset="2"/>
              <a:buChar char="Ø"/>
            </a:pPr>
            <a:r>
              <a:rPr lang="en-GB" sz="1400" dirty="0" smtClean="0"/>
              <a:t>Flash </a:t>
            </a:r>
            <a:r>
              <a:rPr lang="en-GB" sz="1400" dirty="0"/>
              <a:t>– APPS development</a:t>
            </a:r>
          </a:p>
          <a:p>
            <a:pPr lvl="2">
              <a:spcBef>
                <a:spcPts val="1800"/>
              </a:spcBef>
              <a:spcAft>
                <a:spcPts val="0"/>
              </a:spcAft>
              <a:buClr>
                <a:schemeClr val="accent1"/>
              </a:buClr>
              <a:buFont typeface="Wingdings" panose="05000000000000000000" pitchFamily="2" charset="2"/>
              <a:buChar char="Ø"/>
            </a:pPr>
            <a:r>
              <a:rPr lang="en-GB" sz="1400" dirty="0" smtClean="0"/>
              <a:t>WLM APPS – APPS development</a:t>
            </a:r>
          </a:p>
          <a:p>
            <a:pPr lvl="2">
              <a:spcBef>
                <a:spcPts val="1800"/>
              </a:spcBef>
              <a:spcAft>
                <a:spcPts val="0"/>
              </a:spcAft>
              <a:buClr>
                <a:schemeClr val="accent1"/>
              </a:buClr>
              <a:buFont typeface="Wingdings" panose="05000000000000000000" pitchFamily="2" charset="2"/>
              <a:buChar char="Ø"/>
            </a:pPr>
            <a:r>
              <a:rPr lang="en-GB" sz="1400" dirty="0" smtClean="0"/>
              <a:t>WLM Platform – EIM Platform development</a:t>
            </a:r>
          </a:p>
          <a:p>
            <a:pPr marL="342900" lvl="2" indent="0" algn="just">
              <a:spcBef>
                <a:spcPts val="1800"/>
              </a:spcBef>
              <a:spcAft>
                <a:spcPts val="0"/>
              </a:spcAft>
              <a:buClr>
                <a:schemeClr val="accent1"/>
              </a:buClr>
              <a:buNone/>
            </a:pPr>
            <a:r>
              <a:rPr lang="en-GB" sz="1400" b="1" dirty="0"/>
              <a:t>P+C (Insurance Fraud)</a:t>
            </a:r>
          </a:p>
          <a:p>
            <a:pPr lvl="2" algn="just">
              <a:spcBef>
                <a:spcPts val="1800"/>
              </a:spcBef>
              <a:spcAft>
                <a:spcPts val="0"/>
              </a:spcAft>
              <a:buClr>
                <a:schemeClr val="accent1"/>
              </a:buClr>
              <a:buFont typeface="Wingdings" panose="05000000000000000000" pitchFamily="2" charset="2"/>
              <a:buChar char="Ø"/>
            </a:pPr>
            <a:r>
              <a:rPr lang="en-GB" sz="1400" dirty="0" smtClean="0"/>
              <a:t>Atlantis – </a:t>
            </a:r>
            <a:r>
              <a:rPr lang="en-GB" sz="1400" dirty="0"/>
              <a:t>SNA Platform </a:t>
            </a:r>
            <a:r>
              <a:rPr lang="en-GB" sz="1400" dirty="0" smtClean="0"/>
              <a:t>development (formerly team Pegasus)</a:t>
            </a:r>
            <a:endParaRPr lang="en-GB" sz="1400" dirty="0"/>
          </a:p>
          <a:p>
            <a:pPr lvl="2" algn="just">
              <a:spcBef>
                <a:spcPts val="1800"/>
              </a:spcBef>
              <a:spcAft>
                <a:spcPts val="0"/>
              </a:spcAft>
              <a:buClr>
                <a:schemeClr val="accent1"/>
              </a:buClr>
              <a:buFont typeface="Wingdings" panose="05000000000000000000" pitchFamily="2" charset="2"/>
              <a:buChar char="Ø"/>
            </a:pPr>
            <a:r>
              <a:rPr lang="en-GB" sz="1400" dirty="0" smtClean="0"/>
              <a:t>Maya – </a:t>
            </a:r>
            <a:r>
              <a:rPr lang="en-GB" sz="1400" dirty="0"/>
              <a:t>SNA Platform </a:t>
            </a:r>
            <a:r>
              <a:rPr lang="en-GB" sz="1400" dirty="0" smtClean="0"/>
              <a:t>development</a:t>
            </a:r>
          </a:p>
          <a:p>
            <a:pPr lvl="2" algn="just">
              <a:spcBef>
                <a:spcPts val="1800"/>
              </a:spcBef>
              <a:spcAft>
                <a:spcPts val="0"/>
              </a:spcAft>
              <a:buClr>
                <a:schemeClr val="accent1"/>
              </a:buClr>
              <a:buFont typeface="Wingdings" panose="05000000000000000000" pitchFamily="2" charset="2"/>
              <a:buChar char="Ø"/>
            </a:pPr>
            <a:r>
              <a:rPr lang="en-GB" sz="1400" dirty="0" smtClean="0"/>
              <a:t>Simba – </a:t>
            </a:r>
            <a:r>
              <a:rPr lang="en-GB" sz="1400" dirty="0"/>
              <a:t>SNA Platform development</a:t>
            </a:r>
          </a:p>
          <a:p>
            <a:pPr lvl="2" algn="just">
              <a:spcBef>
                <a:spcPts val="1800"/>
              </a:spcBef>
              <a:spcAft>
                <a:spcPts val="0"/>
              </a:spcAft>
              <a:buClr>
                <a:schemeClr val="accent1"/>
              </a:buClr>
              <a:buFont typeface="Wingdings" panose="05000000000000000000" pitchFamily="2" charset="2"/>
              <a:buChar char="Ø"/>
            </a:pPr>
            <a:r>
              <a:rPr lang="en-GB" sz="1400" dirty="0" smtClean="0"/>
              <a:t>Cleopatra – </a:t>
            </a:r>
            <a:r>
              <a:rPr lang="en-GB" sz="1400" dirty="0"/>
              <a:t>SNA Platform development</a:t>
            </a:r>
          </a:p>
          <a:p>
            <a:pPr lvl="2" algn="just">
              <a:spcBef>
                <a:spcPts val="1800"/>
              </a:spcBef>
              <a:spcAft>
                <a:spcPts val="0"/>
              </a:spcAft>
              <a:buClr>
                <a:schemeClr val="accent1"/>
              </a:buClr>
              <a:buFont typeface="Wingdings" panose="05000000000000000000" pitchFamily="2" charset="2"/>
              <a:buChar char="Ø"/>
            </a:pPr>
            <a:endParaRPr lang="en-GB" sz="1400" dirty="0" smtClean="0"/>
          </a:p>
          <a:p>
            <a:pPr marL="342900" lvl="2" indent="0" algn="just">
              <a:spcBef>
                <a:spcPts val="1800"/>
              </a:spcBef>
              <a:spcAft>
                <a:spcPts val="0"/>
              </a:spcAft>
              <a:buClr>
                <a:schemeClr val="accent1"/>
              </a:buClr>
              <a:buNone/>
            </a:pPr>
            <a:endParaRPr lang="en-GB" sz="1400" dirty="0"/>
          </a:p>
          <a:p>
            <a:pPr lvl="2" algn="just">
              <a:spcBef>
                <a:spcPts val="1800"/>
              </a:spcBef>
              <a:spcAft>
                <a:spcPts val="0"/>
              </a:spcAft>
              <a:buClr>
                <a:schemeClr val="accent1"/>
              </a:buClr>
              <a:buFont typeface="Wingdings" panose="05000000000000000000" pitchFamily="2" charset="2"/>
              <a:buChar char="Ø"/>
            </a:pPr>
            <a:endParaRPr lang="en-GB" sz="1400" dirty="0"/>
          </a:p>
          <a:p>
            <a:pPr marL="342900" lvl="2" indent="0">
              <a:spcBef>
                <a:spcPts val="1800"/>
              </a:spcBef>
              <a:spcAft>
                <a:spcPts val="0"/>
              </a:spcAft>
              <a:buClr>
                <a:schemeClr val="accent1"/>
              </a:buClr>
              <a:buNone/>
            </a:pPr>
            <a:endParaRPr lang="en-GB" sz="1400" b="1" dirty="0" smtClean="0"/>
          </a:p>
          <a:p>
            <a:pPr lvl="2">
              <a:spcBef>
                <a:spcPts val="1800"/>
              </a:spcBef>
              <a:spcAft>
                <a:spcPts val="0"/>
              </a:spcAft>
              <a:buClr>
                <a:schemeClr val="accent1"/>
              </a:buClr>
              <a:buFont typeface="Wingdings" panose="05000000000000000000" pitchFamily="2" charset="2"/>
              <a:buChar char="Ø"/>
            </a:pPr>
            <a:endParaRPr lang="en-GB" sz="1400" dirty="0"/>
          </a:p>
          <a:p>
            <a:pPr marL="0" indent="0">
              <a:buClr>
                <a:schemeClr val="accent1"/>
              </a:buClr>
              <a:buNone/>
            </a:pPr>
            <a:endParaRPr lang="en-GB" sz="100" dirty="0" smtClean="0"/>
          </a:p>
          <a:p>
            <a:pPr>
              <a:buClr>
                <a:schemeClr val="accent1"/>
              </a:buClr>
              <a:buFont typeface="Wingdings" panose="05000000000000000000" pitchFamily="2" charset="2"/>
              <a:buChar char="§"/>
            </a:pPr>
            <a:endParaRPr lang="en-GB" sz="500" dirty="0" smtClean="0"/>
          </a:p>
        </p:txBody>
      </p:sp>
      <p:sp>
        <p:nvSpPr>
          <p:cNvPr id="5" name="Content Placeholder 1"/>
          <p:cNvSpPr txBox="1">
            <a:spLocks/>
          </p:cNvSpPr>
          <p:nvPr/>
        </p:nvSpPr>
        <p:spPr bwMode="gray">
          <a:xfrm>
            <a:off x="491774" y="5832153"/>
            <a:ext cx="1134727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chemeClr val="accent1"/>
              </a:buClr>
              <a:buNone/>
            </a:pPr>
            <a:endParaRPr lang="en-GB" sz="100" dirty="0" smtClean="0"/>
          </a:p>
          <a:p>
            <a:pPr>
              <a:buClr>
                <a:schemeClr val="accent1"/>
              </a:buClr>
              <a:buFont typeface="Wingdings" panose="05000000000000000000" pitchFamily="2" charset="2"/>
              <a:buChar char="§"/>
            </a:pPr>
            <a:endParaRPr lang="en-GB" sz="500" dirty="0" smtClean="0"/>
          </a:p>
        </p:txBody>
      </p:sp>
      <p:sp>
        <p:nvSpPr>
          <p:cNvPr id="6" name="Content Placeholder 1"/>
          <p:cNvSpPr txBox="1">
            <a:spLocks/>
          </p:cNvSpPr>
          <p:nvPr/>
        </p:nvSpPr>
        <p:spPr bwMode="gray">
          <a:xfrm>
            <a:off x="6165409" y="1518486"/>
            <a:ext cx="5473122"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342900" lvl="2" indent="0">
              <a:spcBef>
                <a:spcPts val="1800"/>
              </a:spcBef>
              <a:spcAft>
                <a:spcPts val="0"/>
              </a:spcAft>
              <a:buClr>
                <a:schemeClr val="accent1"/>
              </a:buClr>
              <a:buNone/>
            </a:pPr>
            <a:r>
              <a:rPr lang="en-GB" sz="1400" b="1" dirty="0" smtClean="0"/>
              <a:t>Portfolio</a:t>
            </a:r>
          </a:p>
          <a:p>
            <a:pPr lvl="2">
              <a:spcBef>
                <a:spcPts val="1800"/>
              </a:spcBef>
              <a:spcAft>
                <a:spcPts val="0"/>
              </a:spcAft>
              <a:buClr>
                <a:schemeClr val="accent1"/>
              </a:buClr>
              <a:buFont typeface="Wingdings" panose="05000000000000000000" pitchFamily="2" charset="2"/>
              <a:buChar char="Ø"/>
            </a:pPr>
            <a:r>
              <a:rPr lang="en-GB" sz="1400" dirty="0" smtClean="0"/>
              <a:t>Setanta – EIM Platform development</a:t>
            </a:r>
          </a:p>
          <a:p>
            <a:pPr lvl="2">
              <a:spcBef>
                <a:spcPts val="1800"/>
              </a:spcBef>
              <a:spcAft>
                <a:spcPts val="0"/>
              </a:spcAft>
              <a:buClr>
                <a:schemeClr val="accent1"/>
              </a:buClr>
              <a:buFont typeface="Wingdings" panose="05000000000000000000" pitchFamily="2" charset="2"/>
              <a:buChar char="Ø"/>
            </a:pPr>
            <a:r>
              <a:rPr lang="en-GB" sz="1400" dirty="0" smtClean="0"/>
              <a:t>Rubiks </a:t>
            </a:r>
            <a:r>
              <a:rPr lang="en-GB" sz="1400" dirty="0"/>
              <a:t>– EIM Platform development</a:t>
            </a:r>
          </a:p>
          <a:p>
            <a:pPr lvl="2" algn="just">
              <a:spcBef>
                <a:spcPts val="1800"/>
              </a:spcBef>
              <a:spcAft>
                <a:spcPts val="0"/>
              </a:spcAft>
              <a:buClr>
                <a:schemeClr val="accent1"/>
              </a:buClr>
              <a:buFont typeface="Wingdings" panose="05000000000000000000" pitchFamily="2" charset="2"/>
              <a:buChar char="Ø"/>
            </a:pPr>
            <a:r>
              <a:rPr lang="en-GB" sz="1400" dirty="0" smtClean="0"/>
              <a:t>Ducks – Scenario </a:t>
            </a:r>
            <a:r>
              <a:rPr lang="en-GB" sz="1400" dirty="0"/>
              <a:t>Manager UI </a:t>
            </a:r>
            <a:r>
              <a:rPr lang="en-GB" sz="1400" dirty="0" smtClean="0"/>
              <a:t>development</a:t>
            </a:r>
          </a:p>
          <a:p>
            <a:pPr lvl="2" algn="just">
              <a:spcBef>
                <a:spcPts val="1800"/>
              </a:spcBef>
              <a:spcAft>
                <a:spcPts val="0"/>
              </a:spcAft>
              <a:buClr>
                <a:schemeClr val="accent1"/>
              </a:buClr>
              <a:buFont typeface="Wingdings" panose="05000000000000000000" pitchFamily="2" charset="2"/>
              <a:buChar char="Ø"/>
            </a:pPr>
            <a:r>
              <a:rPr lang="en-GB" sz="1400" dirty="0" smtClean="0"/>
              <a:t>AAP – Advanced Analytics development</a:t>
            </a:r>
            <a:endParaRPr lang="en-GB" sz="1400" dirty="0"/>
          </a:p>
          <a:p>
            <a:pPr marL="342900" lvl="2" indent="0">
              <a:spcBef>
                <a:spcPts val="1800"/>
              </a:spcBef>
              <a:spcAft>
                <a:spcPts val="0"/>
              </a:spcAft>
              <a:buClr>
                <a:schemeClr val="accent1"/>
              </a:buClr>
              <a:buNone/>
            </a:pPr>
            <a:r>
              <a:rPr lang="en-GB" sz="1400" b="1" dirty="0" smtClean="0"/>
              <a:t>Development </a:t>
            </a:r>
            <a:r>
              <a:rPr lang="en-GB" sz="1400" b="1" dirty="0"/>
              <a:t>Support</a:t>
            </a:r>
          </a:p>
          <a:p>
            <a:pPr lvl="2" algn="just">
              <a:spcBef>
                <a:spcPts val="1800"/>
              </a:spcBef>
              <a:spcAft>
                <a:spcPts val="0"/>
              </a:spcAft>
              <a:buClr>
                <a:schemeClr val="accent1"/>
              </a:buClr>
              <a:buFont typeface="Wingdings" panose="05000000000000000000" pitchFamily="2" charset="2"/>
              <a:buChar char="Ø"/>
            </a:pPr>
            <a:r>
              <a:rPr lang="en-GB" sz="1400" dirty="0" smtClean="0"/>
              <a:t>Devbobs – </a:t>
            </a:r>
            <a:r>
              <a:rPr lang="en-GB" sz="1400" dirty="0"/>
              <a:t>SNA Platform development (DevOps)</a:t>
            </a:r>
          </a:p>
          <a:p>
            <a:pPr lvl="2" algn="just">
              <a:spcBef>
                <a:spcPts val="1800"/>
              </a:spcBef>
              <a:spcAft>
                <a:spcPts val="0"/>
              </a:spcAft>
              <a:buClr>
                <a:schemeClr val="accent1"/>
              </a:buClr>
              <a:buFont typeface="Wingdings" panose="05000000000000000000" pitchFamily="2" charset="2"/>
              <a:buChar char="Ø"/>
            </a:pPr>
            <a:r>
              <a:rPr lang="en-GB" sz="1400" dirty="0" smtClean="0"/>
              <a:t>Achilles </a:t>
            </a:r>
            <a:r>
              <a:rPr lang="en-GB" sz="1400" dirty="0"/>
              <a:t>– SNA development support</a:t>
            </a:r>
          </a:p>
          <a:p>
            <a:pPr marL="342900" lvl="2" indent="0">
              <a:spcBef>
                <a:spcPts val="1800"/>
              </a:spcBef>
              <a:spcAft>
                <a:spcPts val="0"/>
              </a:spcAft>
              <a:buClr>
                <a:schemeClr val="accent1"/>
              </a:buClr>
              <a:buNone/>
            </a:pPr>
            <a:r>
              <a:rPr lang="en-GB" sz="1400" b="1" dirty="0"/>
              <a:t>Banking Fraud</a:t>
            </a:r>
          </a:p>
          <a:p>
            <a:pPr lvl="2">
              <a:spcBef>
                <a:spcPts val="1800"/>
              </a:spcBef>
              <a:spcAft>
                <a:spcPts val="0"/>
              </a:spcAft>
              <a:buClr>
                <a:schemeClr val="accent1"/>
              </a:buClr>
              <a:buFont typeface="Wingdings" panose="05000000000000000000" pitchFamily="2" charset="2"/>
              <a:buChar char="Ø"/>
            </a:pPr>
            <a:r>
              <a:rPr lang="en-GB" sz="1400" dirty="0"/>
              <a:t>Frogs – APPS development</a:t>
            </a:r>
          </a:p>
          <a:p>
            <a:pPr marL="342900" lvl="2" indent="0" algn="just">
              <a:spcBef>
                <a:spcPts val="1800"/>
              </a:spcBef>
              <a:spcAft>
                <a:spcPts val="0"/>
              </a:spcAft>
              <a:buClr>
                <a:schemeClr val="accent1"/>
              </a:buClr>
              <a:buNone/>
            </a:pPr>
            <a:endParaRPr lang="en-GB" sz="1400" dirty="0"/>
          </a:p>
          <a:p>
            <a:pPr marL="342900" lvl="2" indent="0" algn="just">
              <a:spcBef>
                <a:spcPts val="1800"/>
              </a:spcBef>
              <a:spcAft>
                <a:spcPts val="0"/>
              </a:spcAft>
              <a:buClr>
                <a:schemeClr val="accent1"/>
              </a:buClr>
              <a:buNone/>
            </a:pPr>
            <a:endParaRPr lang="en-GB" sz="1400" dirty="0"/>
          </a:p>
          <a:p>
            <a:pPr marL="0" indent="0">
              <a:buClr>
                <a:schemeClr val="accent1"/>
              </a:buClr>
              <a:buNone/>
            </a:pPr>
            <a:endParaRPr lang="en-GB" sz="100" dirty="0" smtClean="0"/>
          </a:p>
          <a:p>
            <a:pPr>
              <a:buClr>
                <a:schemeClr val="accent1"/>
              </a:buClr>
              <a:buFont typeface="Wingdings" panose="05000000000000000000" pitchFamily="2" charset="2"/>
              <a:buChar char="§"/>
            </a:pPr>
            <a:endParaRPr lang="en-GB" sz="500" dirty="0" smtClean="0"/>
          </a:p>
        </p:txBody>
      </p:sp>
    </p:spTree>
    <p:extLst>
      <p:ext uri="{BB962C8B-B14F-4D97-AF65-F5344CB8AC3E}">
        <p14:creationId xmlns:p14="http://schemas.microsoft.com/office/powerpoint/2010/main" val="350052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EIM APPS Automation Metrics</a:t>
            </a:r>
            <a:endParaRPr lang="en-GB" dirty="0"/>
          </a:p>
        </p:txBody>
      </p:sp>
      <p:sp>
        <p:nvSpPr>
          <p:cNvPr id="5" name="Content Placeholder 1"/>
          <p:cNvSpPr txBox="1">
            <a:spLocks/>
          </p:cNvSpPr>
          <p:nvPr/>
        </p:nvSpPr>
        <p:spPr bwMode="gray">
          <a:xfrm>
            <a:off x="1081454" y="4533499"/>
            <a:ext cx="10049608" cy="1469215"/>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test numbers above refer to the CasperJS automated tests executed across three Scrum teams (Archeo, Flash, and Frogs). These are tests related to new features developed on APPS 8.1 for non-WLM </a:t>
            </a:r>
            <a:r>
              <a:rPr lang="en-GB" sz="1400" dirty="0"/>
              <a:t>APPS functionality </a:t>
            </a:r>
            <a:r>
              <a:rPr lang="en-GB" sz="1400" dirty="0" smtClean="0"/>
              <a:t>and include </a:t>
            </a:r>
            <a:r>
              <a:rPr lang="en-GB" sz="1400" dirty="0"/>
              <a:t>EIM </a:t>
            </a:r>
            <a:r>
              <a:rPr lang="en-GB" sz="1400" dirty="0" smtClean="0"/>
              <a:t>Framework tests. </a:t>
            </a:r>
          </a:p>
          <a:p>
            <a:pPr>
              <a:buClr>
                <a:schemeClr val="accent1"/>
              </a:buClr>
              <a:buFont typeface="Wingdings" panose="05000000000000000000" pitchFamily="2" charset="2"/>
              <a:buChar char="§"/>
            </a:pPr>
            <a:r>
              <a:rPr lang="en-GB" sz="1400" dirty="0" smtClean="0"/>
              <a:t>The Scrum teams Sprint cycles are not exactly aligned into the same timeframe but, for simplicity, the QA metrics have been combined and grouped under the last seven Sprints.</a:t>
            </a:r>
          </a:p>
          <a:p>
            <a:pPr>
              <a:buClr>
                <a:schemeClr val="accent1"/>
              </a:buClr>
              <a:buFont typeface="Wingdings" panose="05000000000000000000" pitchFamily="2" charset="2"/>
              <a:buChar char="§"/>
            </a:pPr>
            <a:r>
              <a:rPr lang="en-GB" sz="1400" dirty="0" smtClean="0"/>
              <a:t>Sprint 14 test failures are related to known issues with the APPS test automation (CasperJS) suite and will be addressed in future Sprints. </a:t>
            </a:r>
            <a:br>
              <a:rPr lang="en-GB" sz="1400" dirty="0" smtClean="0"/>
            </a:br>
            <a:endParaRPr lang="en-GB" sz="1400" dirty="0" smtClean="0"/>
          </a:p>
          <a:p>
            <a:pPr marL="0" indent="0">
              <a:buClr>
                <a:schemeClr val="accent1"/>
              </a:buClr>
              <a:buNone/>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Graph of APPS 8.1 (non WLM) completed test </a:t>
            </a:r>
            <a:r>
              <a:rPr lang="en-GB" dirty="0"/>
              <a:t>e</a:t>
            </a:r>
            <a:r>
              <a:rPr lang="en-GB" dirty="0" smtClean="0"/>
              <a:t>xecution </a:t>
            </a:r>
            <a:r>
              <a:rPr lang="en-GB" dirty="0"/>
              <a:t>c</a:t>
            </a:r>
            <a:r>
              <a:rPr lang="en-GB" dirty="0" smtClean="0"/>
              <a:t>ycles</a:t>
            </a:r>
            <a:endParaRPr lang="en-GB" dirty="0"/>
          </a:p>
        </p:txBody>
      </p:sp>
      <p:graphicFrame>
        <p:nvGraphicFramePr>
          <p:cNvPr id="8" name="Chart 7"/>
          <p:cNvGraphicFramePr>
            <a:graphicFrameLocks/>
          </p:cNvGraphicFramePr>
          <p:nvPr>
            <p:extLst>
              <p:ext uri="{D42A27DB-BD31-4B8C-83A1-F6EECF244321}">
                <p14:modId xmlns:p14="http://schemas.microsoft.com/office/powerpoint/2010/main" val="803443974"/>
              </p:ext>
            </p:extLst>
          </p:nvPr>
        </p:nvGraphicFramePr>
        <p:xfrm>
          <a:off x="1281386" y="1236379"/>
          <a:ext cx="9359153" cy="3286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240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Scenario Manager DUX Automation Metrics</a:t>
            </a:r>
            <a:endParaRPr lang="en-GB" dirty="0"/>
          </a:p>
        </p:txBody>
      </p:sp>
      <p:sp>
        <p:nvSpPr>
          <p:cNvPr id="5" name="Content Placeholder 1"/>
          <p:cNvSpPr txBox="1">
            <a:spLocks/>
          </p:cNvSpPr>
          <p:nvPr/>
        </p:nvSpPr>
        <p:spPr bwMode="gray">
          <a:xfrm>
            <a:off x="1327638" y="5002256"/>
            <a:ext cx="9513277" cy="113233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automated test case numbers continued to grow in February to 195. </a:t>
            </a:r>
          </a:p>
          <a:p>
            <a:pPr>
              <a:buClr>
                <a:schemeClr val="accent1"/>
              </a:buClr>
              <a:buFont typeface="Wingdings" panose="05000000000000000000" pitchFamily="2" charset="2"/>
              <a:buChar char="§"/>
            </a:pPr>
            <a:r>
              <a:rPr lang="en-GB" sz="1400" dirty="0" smtClean="0"/>
              <a:t>The current pass rate is 92.30%, overall automated test coverage currently stands at 87.84%. </a:t>
            </a:r>
          </a:p>
          <a:p>
            <a:pPr>
              <a:buClr>
                <a:schemeClr val="accent1"/>
              </a:buClr>
              <a:buFont typeface="Wingdings" panose="05000000000000000000" pitchFamily="2" charset="2"/>
              <a:buChar char="§"/>
            </a:pPr>
            <a:endParaRPr lang="en-GB" sz="1400" dirty="0" smtClean="0"/>
          </a:p>
          <a:p>
            <a:pPr marL="0" indent="0">
              <a:buClr>
                <a:schemeClr val="accent1"/>
              </a:buClr>
              <a:buNone/>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Graph of 8.1 automated tests </a:t>
            </a:r>
            <a:r>
              <a:rPr lang="en-GB" dirty="0"/>
              <a:t>e</a:t>
            </a:r>
            <a:r>
              <a:rPr lang="en-GB" dirty="0" smtClean="0"/>
              <a:t>xecution </a:t>
            </a:r>
            <a:r>
              <a:rPr lang="en-GB" dirty="0"/>
              <a:t>c</a:t>
            </a:r>
            <a:r>
              <a:rPr lang="en-GB" dirty="0" smtClean="0"/>
              <a:t>ycles</a:t>
            </a:r>
            <a:endParaRPr lang="en-GB" dirty="0"/>
          </a:p>
        </p:txBody>
      </p:sp>
      <p:graphicFrame>
        <p:nvGraphicFramePr>
          <p:cNvPr id="7" name="Chart 6"/>
          <p:cNvGraphicFramePr>
            <a:graphicFrameLocks/>
          </p:cNvGraphicFramePr>
          <p:nvPr>
            <p:extLst>
              <p:ext uri="{D42A27DB-BD31-4B8C-83A1-F6EECF244321}">
                <p14:modId xmlns:p14="http://schemas.microsoft.com/office/powerpoint/2010/main" val="1437124248"/>
              </p:ext>
            </p:extLst>
          </p:nvPr>
        </p:nvGraphicFramePr>
        <p:xfrm>
          <a:off x="1686525" y="1411468"/>
          <a:ext cx="8644778" cy="3286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145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a:t>Advanced Analytics Platform</a:t>
            </a:r>
          </a:p>
        </p:txBody>
      </p:sp>
      <p:sp>
        <p:nvSpPr>
          <p:cNvPr id="5" name="Content Placeholder 1"/>
          <p:cNvSpPr txBox="1">
            <a:spLocks/>
          </p:cNvSpPr>
          <p:nvPr/>
        </p:nvSpPr>
        <p:spPr bwMode="gray">
          <a:xfrm>
            <a:off x="1087485" y="5063815"/>
            <a:ext cx="9992082"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lnSpc>
                <a:spcPct val="100000"/>
              </a:lnSpc>
              <a:spcBef>
                <a:spcPts val="0"/>
              </a:spcBef>
              <a:spcAft>
                <a:spcPts val="500"/>
              </a:spcAft>
              <a:buClr>
                <a:schemeClr val="accent1"/>
              </a:buClr>
              <a:buFont typeface="Wingdings" panose="05000000000000000000" pitchFamily="2" charset="2"/>
              <a:buChar char="§"/>
            </a:pPr>
            <a:r>
              <a:rPr lang="en-GB" sz="1400" dirty="0" smtClean="0"/>
              <a:t>There </a:t>
            </a:r>
            <a:r>
              <a:rPr lang="en-GB" sz="1400" dirty="0"/>
              <a:t>were number of UI </a:t>
            </a:r>
            <a:r>
              <a:rPr lang="en-GB" sz="1400" dirty="0" smtClean="0"/>
              <a:t>changes in the February 2020 Sprint release cycle, which resulted in a small number of test failures.</a:t>
            </a:r>
          </a:p>
          <a:p>
            <a:pPr>
              <a:lnSpc>
                <a:spcPct val="100000"/>
              </a:lnSpc>
              <a:spcBef>
                <a:spcPts val="0"/>
              </a:spcBef>
              <a:spcAft>
                <a:spcPts val="500"/>
              </a:spcAft>
              <a:buClr>
                <a:schemeClr val="accent1"/>
              </a:buClr>
              <a:buFont typeface="Wingdings" panose="05000000000000000000" pitchFamily="2" charset="2"/>
              <a:buChar char="§"/>
            </a:pPr>
            <a:endParaRPr lang="en-GB" sz="1400" dirty="0"/>
          </a:p>
          <a:p>
            <a:pPr>
              <a:lnSpc>
                <a:spcPct val="100000"/>
              </a:lnSpc>
              <a:spcBef>
                <a:spcPts val="0"/>
              </a:spcBef>
              <a:spcAft>
                <a:spcPts val="500"/>
              </a:spcAft>
              <a:buClr>
                <a:schemeClr val="accent1"/>
              </a:buClr>
              <a:buFont typeface="Wingdings" panose="05000000000000000000" pitchFamily="2" charset="2"/>
              <a:buChar char="§"/>
            </a:pPr>
            <a:r>
              <a:rPr lang="en-GB" sz="1400" dirty="0" smtClean="0"/>
              <a:t>Based on follow up investigation, these automated tests were corrected or regression bugs were logged. </a:t>
            </a:r>
            <a:endParaRPr lang="en-GB" sz="1400" dirty="0"/>
          </a:p>
        </p:txBody>
      </p:sp>
      <p:sp>
        <p:nvSpPr>
          <p:cNvPr id="6" name="Text Placeholder 2"/>
          <p:cNvSpPr>
            <a:spLocks noGrp="1"/>
          </p:cNvSpPr>
          <p:nvPr>
            <p:ph type="body" idx="10"/>
          </p:nvPr>
        </p:nvSpPr>
        <p:spPr>
          <a:xfrm>
            <a:off x="1244266" y="953332"/>
            <a:ext cx="10759892" cy="261610"/>
          </a:xfrm>
        </p:spPr>
        <p:txBody>
          <a:bodyPr/>
          <a:lstStyle/>
          <a:p>
            <a:r>
              <a:rPr lang="en-GB" dirty="0" smtClean="0"/>
              <a:t>Advanced Analytics Platform (AAP) completed test </a:t>
            </a:r>
            <a:r>
              <a:rPr lang="en-GB" dirty="0"/>
              <a:t>e</a:t>
            </a:r>
            <a:r>
              <a:rPr lang="en-GB" dirty="0" smtClean="0"/>
              <a:t>xecution cycles – February 2020</a:t>
            </a:r>
            <a:endParaRPr lang="en-GB" dirty="0"/>
          </a:p>
        </p:txBody>
      </p:sp>
      <p:graphicFrame>
        <p:nvGraphicFramePr>
          <p:cNvPr id="9" name="Chart 8"/>
          <p:cNvGraphicFramePr>
            <a:graphicFrameLocks/>
          </p:cNvGraphicFramePr>
          <p:nvPr>
            <p:extLst>
              <p:ext uri="{D42A27DB-BD31-4B8C-83A1-F6EECF244321}">
                <p14:modId xmlns:p14="http://schemas.microsoft.com/office/powerpoint/2010/main" val="3588261779"/>
              </p:ext>
            </p:extLst>
          </p:nvPr>
        </p:nvGraphicFramePr>
        <p:xfrm>
          <a:off x="2576104" y="1418136"/>
          <a:ext cx="7231380" cy="32727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379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2 - EIM/APPS/SNA QA – Monthly JIRA Defect Generation Metrics</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304293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EIM Base Platform Monthly QA Metrics</a:t>
            </a:r>
            <a:endParaRPr lang="en-GB" dirty="0"/>
          </a:p>
        </p:txBody>
      </p:sp>
      <p:sp>
        <p:nvSpPr>
          <p:cNvPr id="5" name="Content Placeholder 1"/>
          <p:cNvSpPr txBox="1">
            <a:spLocks/>
          </p:cNvSpPr>
          <p:nvPr/>
        </p:nvSpPr>
        <p:spPr bwMode="gray">
          <a:xfrm>
            <a:off x="360260" y="5364984"/>
            <a:ext cx="11347270" cy="965940"/>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EIM Base Platform / Application Builder cumulative defect numbers are tracked in JIRA Dashboard widgets.</a:t>
            </a:r>
          </a:p>
          <a:p>
            <a:pPr>
              <a:buClr>
                <a:schemeClr val="accent1"/>
              </a:buClr>
              <a:buFont typeface="Wingdings" panose="05000000000000000000" pitchFamily="2" charset="2"/>
              <a:buChar char="§"/>
            </a:pPr>
            <a:r>
              <a:rPr lang="en-GB" sz="1400" dirty="0" smtClean="0"/>
              <a:t>The historical trend of open defects at the end of each month has been broadened to show a period through v8.1 development to release in February 2020 and beyond. Significant defect resolution is underway in current Sprints.</a:t>
            </a: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V8.1 – February 2020</a:t>
            </a:r>
            <a:endParaRPr lang="en-GB" dirty="0"/>
          </a:p>
        </p:txBody>
      </p:sp>
      <p:sp>
        <p:nvSpPr>
          <p:cNvPr id="7" name="Content Placeholder 1"/>
          <p:cNvSpPr txBox="1">
            <a:spLocks/>
          </p:cNvSpPr>
          <p:nvPr/>
        </p:nvSpPr>
        <p:spPr bwMode="gray">
          <a:xfrm>
            <a:off x="163895" y="1425914"/>
            <a:ext cx="3394117" cy="226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8.1 Defects Created v Resolved </a:t>
            </a:r>
            <a:endParaRPr lang="en-GB" sz="300" i="1" dirty="0" smtClean="0"/>
          </a:p>
        </p:txBody>
      </p:sp>
      <p:sp>
        <p:nvSpPr>
          <p:cNvPr id="9" name="Content Placeholder 1"/>
          <p:cNvSpPr txBox="1">
            <a:spLocks/>
          </p:cNvSpPr>
          <p:nvPr/>
        </p:nvSpPr>
        <p:spPr bwMode="gray">
          <a:xfrm>
            <a:off x="4318591" y="1425914"/>
            <a:ext cx="3757188"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8.1 P1/P2 Defects Created v Resolved </a:t>
            </a:r>
            <a:endParaRPr lang="en-GB" sz="300" i="1" dirty="0" smtClean="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3" y="1656485"/>
            <a:ext cx="3970892"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215" y="1652851"/>
            <a:ext cx="3985031" cy="350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Chart 11"/>
          <p:cNvGraphicFramePr>
            <a:graphicFrameLocks/>
          </p:cNvGraphicFramePr>
          <p:nvPr>
            <p:extLst>
              <p:ext uri="{D42A27DB-BD31-4B8C-83A1-F6EECF244321}">
                <p14:modId xmlns:p14="http://schemas.microsoft.com/office/powerpoint/2010/main" val="1305302110"/>
              </p:ext>
            </p:extLst>
          </p:nvPr>
        </p:nvGraphicFramePr>
        <p:xfrm>
          <a:off x="7673551" y="1541199"/>
          <a:ext cx="4591051"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766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37120" y="432268"/>
            <a:ext cx="10042068" cy="470898"/>
          </a:xfrm>
        </p:spPr>
        <p:txBody>
          <a:bodyPr/>
          <a:lstStyle/>
          <a:p>
            <a:r>
              <a:rPr lang="en-GB" dirty="0"/>
              <a:t>SNA Platform </a:t>
            </a:r>
            <a:r>
              <a:rPr lang="en-GB" dirty="0" smtClean="0"/>
              <a:t>Bugs - Created v Resolved</a:t>
            </a:r>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571"/>
          <a:stretch/>
        </p:blipFill>
        <p:spPr bwMode="auto">
          <a:xfrm>
            <a:off x="2727955" y="1480456"/>
            <a:ext cx="6807551" cy="3985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526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EIM APPS Monthly QA Metrics</a:t>
            </a:r>
            <a:endParaRPr lang="en-GB" dirty="0"/>
          </a:p>
        </p:txBody>
      </p:sp>
      <p:sp>
        <p:nvSpPr>
          <p:cNvPr id="5" name="Content Placeholder 1"/>
          <p:cNvSpPr txBox="1">
            <a:spLocks/>
          </p:cNvSpPr>
          <p:nvPr/>
        </p:nvSpPr>
        <p:spPr bwMode="gray">
          <a:xfrm>
            <a:off x="418010" y="5741104"/>
            <a:ext cx="1134727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JIRA Dashboard widgets report on cumulative defect numbers for APPS 8.1 and beyond.</a:t>
            </a:r>
          </a:p>
          <a:p>
            <a:pPr>
              <a:buClr>
                <a:schemeClr val="accent1"/>
              </a:buClr>
              <a:buFont typeface="Wingdings" panose="05000000000000000000" pitchFamily="2" charset="2"/>
              <a:buChar char="§"/>
            </a:pPr>
            <a:r>
              <a:rPr lang="en-GB" sz="1400" dirty="0" smtClean="0"/>
              <a:t>The ‘Open Defect’ count is collated from the four Scrums teams working on APPS 8.1 deliverables.</a:t>
            </a:r>
          </a:p>
          <a:p>
            <a:pPr>
              <a:buClr>
                <a:schemeClr val="accent1"/>
              </a:buClr>
              <a:buFont typeface="Wingdings" panose="05000000000000000000" pitchFamily="2" charset="2"/>
              <a:buChar char="§"/>
            </a:pP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a:t>
            </a:r>
            <a:r>
              <a:rPr lang="en-GB" dirty="0"/>
              <a:t>APPS </a:t>
            </a:r>
            <a:r>
              <a:rPr lang="en-GB" dirty="0" smtClean="0"/>
              <a:t>8.1 – February 2020</a:t>
            </a:r>
            <a:endParaRPr lang="en-GB" dirty="0"/>
          </a:p>
        </p:txBody>
      </p:sp>
      <p:sp>
        <p:nvSpPr>
          <p:cNvPr id="7" name="Content Placeholder 1"/>
          <p:cNvSpPr txBox="1">
            <a:spLocks/>
          </p:cNvSpPr>
          <p:nvPr/>
        </p:nvSpPr>
        <p:spPr bwMode="gray">
          <a:xfrm>
            <a:off x="307863" y="1422280"/>
            <a:ext cx="3476485"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APPS 8.1 Defects Created </a:t>
            </a:r>
            <a:r>
              <a:rPr lang="en-GB" sz="1100" i="1" dirty="0"/>
              <a:t>v Resolved </a:t>
            </a:r>
          </a:p>
          <a:p>
            <a:pPr>
              <a:buClr>
                <a:schemeClr val="accent1"/>
              </a:buClr>
              <a:buFont typeface="Wingdings" panose="05000000000000000000" pitchFamily="2" charset="2"/>
              <a:buChar char="§"/>
            </a:pPr>
            <a:endParaRPr lang="en-GB" sz="1100" i="1" dirty="0" smtClean="0"/>
          </a:p>
        </p:txBody>
      </p:sp>
      <p:sp>
        <p:nvSpPr>
          <p:cNvPr id="9" name="Content Placeholder 1"/>
          <p:cNvSpPr txBox="1">
            <a:spLocks/>
          </p:cNvSpPr>
          <p:nvPr/>
        </p:nvSpPr>
        <p:spPr bwMode="gray">
          <a:xfrm>
            <a:off x="4345663" y="1404326"/>
            <a:ext cx="4467486"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APPS 8.1 P1/P2 Defects </a:t>
            </a:r>
            <a:r>
              <a:rPr lang="en-GB" sz="1100" i="1" dirty="0"/>
              <a:t>Created v Resolved </a:t>
            </a:r>
            <a:endParaRPr lang="en-GB" sz="300" i="1" dirty="0"/>
          </a:p>
          <a:p>
            <a:pPr>
              <a:buClr>
                <a:schemeClr val="accent1"/>
              </a:buClr>
              <a:buFont typeface="Wingdings" panose="05000000000000000000" pitchFamily="2" charset="2"/>
              <a:buChar char="§"/>
            </a:pPr>
            <a:endParaRPr lang="en-GB" sz="300" i="1"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55" y="1730587"/>
            <a:ext cx="3971062"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5220" y="1730587"/>
            <a:ext cx="393726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Chart 11"/>
          <p:cNvGraphicFramePr>
            <a:graphicFrameLocks/>
          </p:cNvGraphicFramePr>
          <p:nvPr>
            <p:extLst>
              <p:ext uri="{D42A27DB-BD31-4B8C-83A1-F6EECF244321}">
                <p14:modId xmlns:p14="http://schemas.microsoft.com/office/powerpoint/2010/main" val="3465272842"/>
              </p:ext>
            </p:extLst>
          </p:nvPr>
        </p:nvGraphicFramePr>
        <p:xfrm>
          <a:off x="8029575" y="1652851"/>
          <a:ext cx="4162425"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6937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SMBD /ARTE Monthly QA Metrics</a:t>
            </a:r>
            <a:endParaRPr lang="en-GB" dirty="0"/>
          </a:p>
        </p:txBody>
      </p:sp>
      <p:sp>
        <p:nvSpPr>
          <p:cNvPr id="5" name="Content Placeholder 1"/>
          <p:cNvSpPr txBox="1">
            <a:spLocks/>
          </p:cNvSpPr>
          <p:nvPr/>
        </p:nvSpPr>
        <p:spPr bwMode="gray">
          <a:xfrm>
            <a:off x="336533" y="5615922"/>
            <a:ext cx="1134727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above graphs collate defects created in Sprint activity for both current SMBD and RTDE release development. Majority of defects raised between August 2019 to February 2020 are category P4 or P5.</a:t>
            </a:r>
          </a:p>
          <a:p>
            <a:pPr>
              <a:buClr>
                <a:schemeClr val="accent1"/>
              </a:buClr>
              <a:buFont typeface="Wingdings" panose="05000000000000000000" pitchFamily="2" charset="2"/>
              <a:buChar char="§"/>
            </a:pPr>
            <a:r>
              <a:rPr lang="en-GB" sz="1400" dirty="0" smtClean="0"/>
              <a:t>As with other teams, the open defect numbers will be tracked at the end of each Sprint cycle.</a:t>
            </a:r>
          </a:p>
          <a:p>
            <a:pPr>
              <a:buClr>
                <a:schemeClr val="accent1"/>
              </a:buClr>
              <a:buFont typeface="Wingdings" panose="05000000000000000000" pitchFamily="2" charset="2"/>
              <a:buChar char="§"/>
            </a:pP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SMBD </a:t>
            </a:r>
            <a:r>
              <a:rPr lang="en-GB" dirty="0"/>
              <a:t>/ </a:t>
            </a:r>
            <a:r>
              <a:rPr lang="en-GB" dirty="0" smtClean="0"/>
              <a:t>RTDE – February 2020</a:t>
            </a:r>
            <a:endParaRPr lang="en-GB" dirty="0"/>
          </a:p>
        </p:txBody>
      </p:sp>
      <p:sp>
        <p:nvSpPr>
          <p:cNvPr id="7" name="Content Placeholder 1"/>
          <p:cNvSpPr txBox="1">
            <a:spLocks/>
          </p:cNvSpPr>
          <p:nvPr/>
        </p:nvSpPr>
        <p:spPr bwMode="gray">
          <a:xfrm>
            <a:off x="117741" y="1428891"/>
            <a:ext cx="4229522"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SMBD and RTDE </a:t>
            </a:r>
            <a:r>
              <a:rPr lang="en-GB" sz="1100" i="1" dirty="0"/>
              <a:t>Defects Created v Resolved </a:t>
            </a:r>
            <a:endParaRPr lang="en-GB" sz="300" i="1" dirty="0"/>
          </a:p>
          <a:p>
            <a:pPr>
              <a:buClr>
                <a:schemeClr val="accent1"/>
              </a:buClr>
              <a:buFont typeface="Wingdings" panose="05000000000000000000" pitchFamily="2" charset="2"/>
              <a:buChar char="§"/>
            </a:pPr>
            <a:endParaRPr lang="en-GB" sz="300" i="1" dirty="0" smtClean="0"/>
          </a:p>
        </p:txBody>
      </p:sp>
      <p:sp>
        <p:nvSpPr>
          <p:cNvPr id="9" name="Content Placeholder 1"/>
          <p:cNvSpPr txBox="1">
            <a:spLocks/>
          </p:cNvSpPr>
          <p:nvPr/>
        </p:nvSpPr>
        <p:spPr bwMode="gray">
          <a:xfrm>
            <a:off x="4046662" y="1428891"/>
            <a:ext cx="4541627"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a:t>Cumulative SMBD and </a:t>
            </a:r>
            <a:r>
              <a:rPr lang="en-GB" sz="1100" i="1" dirty="0" smtClean="0"/>
              <a:t>RTDE P1/P2 Defects </a:t>
            </a:r>
            <a:r>
              <a:rPr lang="en-GB" sz="1100" i="1" dirty="0"/>
              <a:t>Created v Resolved </a:t>
            </a:r>
            <a:endParaRPr lang="en-GB" sz="300" i="1" dirty="0"/>
          </a:p>
          <a:p>
            <a:pPr>
              <a:buClr>
                <a:schemeClr val="accent1"/>
              </a:buClr>
              <a:buFont typeface="Wingdings" panose="05000000000000000000" pitchFamily="2" charset="2"/>
              <a:buChar char="§"/>
            </a:pPr>
            <a:endParaRPr lang="en-GB" sz="300" i="1"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88" y="1659462"/>
            <a:ext cx="3920156"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916" y="1659462"/>
            <a:ext cx="3954467"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Chart 11"/>
          <p:cNvGraphicFramePr>
            <a:graphicFrameLocks/>
          </p:cNvGraphicFramePr>
          <p:nvPr>
            <p:extLst>
              <p:ext uri="{D42A27DB-BD31-4B8C-83A1-F6EECF244321}">
                <p14:modId xmlns:p14="http://schemas.microsoft.com/office/powerpoint/2010/main" val="580632043"/>
              </p:ext>
            </p:extLst>
          </p:nvPr>
        </p:nvGraphicFramePr>
        <p:xfrm>
          <a:off x="7620000" y="1538226"/>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5732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Advanced Analytics Platform QA Metrics</a:t>
            </a:r>
            <a:endParaRPr lang="en-GB" dirty="0"/>
          </a:p>
        </p:txBody>
      </p:sp>
      <p:sp>
        <p:nvSpPr>
          <p:cNvPr id="5" name="Content Placeholder 1"/>
          <p:cNvSpPr txBox="1">
            <a:spLocks/>
          </p:cNvSpPr>
          <p:nvPr/>
        </p:nvSpPr>
        <p:spPr bwMode="gray">
          <a:xfrm>
            <a:off x="418010" y="5567346"/>
            <a:ext cx="1134727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a:t>The timeframe for the above graphs reflects the </a:t>
            </a:r>
            <a:r>
              <a:rPr lang="en-GB" sz="1400" dirty="0" smtClean="0"/>
              <a:t>lead in to the current </a:t>
            </a:r>
            <a:r>
              <a:rPr lang="en-GB" sz="1400" dirty="0" smtClean="0"/>
              <a:t>AAP </a:t>
            </a:r>
            <a:r>
              <a:rPr lang="en-GB" sz="1400" dirty="0"/>
              <a:t>Sprint activity </a:t>
            </a:r>
            <a:r>
              <a:rPr lang="en-GB" sz="1400" dirty="0" smtClean="0"/>
              <a:t>for v8.1.0.2 release and beyond. </a:t>
            </a:r>
            <a:r>
              <a:rPr lang="en-GB" sz="1400" dirty="0"/>
              <a:t>All major open defects were closed for the </a:t>
            </a:r>
            <a:r>
              <a:rPr lang="en-GB" sz="1400" dirty="0" smtClean="0"/>
              <a:t>release, while new defects have started to be identified on the new feature development for next release.</a:t>
            </a:r>
            <a:endParaRPr lang="en-GB" sz="1400" dirty="0"/>
          </a:p>
          <a:p>
            <a:pPr>
              <a:buClr>
                <a:schemeClr val="accent1"/>
              </a:buClr>
              <a:buFont typeface="Wingdings" panose="05000000000000000000" pitchFamily="2" charset="2"/>
              <a:buChar char="§"/>
            </a:pPr>
            <a:r>
              <a:rPr lang="en-GB" sz="1400" dirty="0" smtClean="0"/>
              <a:t>Similar to </a:t>
            </a:r>
            <a:r>
              <a:rPr lang="en-GB" sz="1400" dirty="0"/>
              <a:t>other teams, AAP open defect numbers will be tracked </a:t>
            </a:r>
            <a:r>
              <a:rPr lang="en-GB" sz="1400" dirty="0" smtClean="0"/>
              <a:t>at </a:t>
            </a:r>
            <a:r>
              <a:rPr lang="en-GB" sz="1400" dirty="0"/>
              <a:t>the end of each Sprint cycle. </a:t>
            </a:r>
          </a:p>
          <a:p>
            <a:pPr>
              <a:buClr>
                <a:schemeClr val="accent1"/>
              </a:buClr>
              <a:buFont typeface="Wingdings" panose="05000000000000000000" pitchFamily="2" charset="2"/>
              <a:buChar char="§"/>
            </a:pPr>
            <a:endParaRPr lang="en-GB" sz="500" dirty="0" smtClean="0"/>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AAP – February 2020</a:t>
            </a:r>
            <a:endParaRPr lang="en-GB" dirty="0"/>
          </a:p>
        </p:txBody>
      </p:sp>
      <p:sp>
        <p:nvSpPr>
          <p:cNvPr id="7" name="Content Placeholder 1"/>
          <p:cNvSpPr txBox="1">
            <a:spLocks/>
          </p:cNvSpPr>
          <p:nvPr/>
        </p:nvSpPr>
        <p:spPr bwMode="gray">
          <a:xfrm>
            <a:off x="307864" y="1422280"/>
            <a:ext cx="3847678"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AAP Defects Created v </a:t>
            </a:r>
            <a:r>
              <a:rPr lang="en-GB" sz="1100" i="1" dirty="0"/>
              <a:t>Resolved </a:t>
            </a:r>
            <a:endParaRPr lang="en-GB" sz="300" i="1" dirty="0"/>
          </a:p>
          <a:p>
            <a:pPr>
              <a:buClr>
                <a:schemeClr val="accent1"/>
              </a:buClr>
              <a:buFont typeface="Wingdings" panose="05000000000000000000" pitchFamily="2" charset="2"/>
              <a:buChar char="§"/>
            </a:pPr>
            <a:endParaRPr lang="en-GB" sz="300" i="1" dirty="0" smtClean="0"/>
          </a:p>
        </p:txBody>
      </p:sp>
      <p:sp>
        <p:nvSpPr>
          <p:cNvPr id="9" name="Content Placeholder 1"/>
          <p:cNvSpPr txBox="1">
            <a:spLocks/>
          </p:cNvSpPr>
          <p:nvPr/>
        </p:nvSpPr>
        <p:spPr bwMode="gray">
          <a:xfrm>
            <a:off x="4032125" y="1413487"/>
            <a:ext cx="4312471"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100" i="1" dirty="0" smtClean="0"/>
              <a:t>Cumulative AAP P1/P2 Defects </a:t>
            </a:r>
            <a:r>
              <a:rPr lang="en-GB" sz="1100" i="1" dirty="0"/>
              <a:t>Created v Resolved </a:t>
            </a:r>
            <a:endParaRPr lang="en-GB" sz="300" i="1" dirty="0"/>
          </a:p>
          <a:p>
            <a:pPr>
              <a:buClr>
                <a:schemeClr val="accent1"/>
              </a:buClr>
              <a:buFont typeface="Wingdings" panose="05000000000000000000" pitchFamily="2" charset="2"/>
              <a:buChar char="§"/>
            </a:pPr>
            <a:endParaRPr lang="en-GB" sz="300" i="1"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41" y="1790701"/>
            <a:ext cx="3950538"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5542" y="1790701"/>
            <a:ext cx="395976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Chart 9"/>
          <p:cNvGraphicFramePr>
            <a:graphicFrameLocks/>
          </p:cNvGraphicFramePr>
          <p:nvPr>
            <p:extLst>
              <p:ext uri="{D42A27DB-BD31-4B8C-83A1-F6EECF244321}">
                <p14:modId xmlns:p14="http://schemas.microsoft.com/office/powerpoint/2010/main" val="1604449584"/>
              </p:ext>
            </p:extLst>
          </p:nvPr>
        </p:nvGraphicFramePr>
        <p:xfrm>
          <a:off x="7844590" y="1652851"/>
          <a:ext cx="4222382" cy="29480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2174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Defect Metrics Summary – EIM Platform + APPS</a:t>
            </a:r>
            <a:endParaRPr lang="en-GB" sz="3600" dirty="0"/>
          </a:p>
        </p:txBody>
      </p:sp>
      <p:sp>
        <p:nvSpPr>
          <p:cNvPr id="7" name="Text Placeholder 6"/>
          <p:cNvSpPr>
            <a:spLocks noGrp="1"/>
          </p:cNvSpPr>
          <p:nvPr>
            <p:ph type="body" idx="10"/>
          </p:nvPr>
        </p:nvSpPr>
        <p:spPr/>
        <p:txBody>
          <a:bodyPr/>
          <a:lstStyle/>
          <a:p>
            <a:r>
              <a:rPr lang="en-GB" dirty="0"/>
              <a:t>6</a:t>
            </a:r>
            <a:r>
              <a:rPr lang="en-GB" dirty="0" smtClean="0"/>
              <a:t>0+ Day View of Defect Trends for EIM + APPS</a:t>
            </a:r>
          </a:p>
          <a:p>
            <a:r>
              <a:rPr lang="en-GB" dirty="0" smtClean="0"/>
              <a:t>EIM Production Defect Analysis – 2019 YTD</a:t>
            </a:r>
          </a:p>
          <a:p>
            <a:r>
              <a:rPr lang="en-GB" dirty="0" smtClean="0"/>
              <a:t>200+ GEP JIRA View </a:t>
            </a:r>
            <a:r>
              <a:rPr lang="en-GB" dirty="0"/>
              <a:t>of Defect Trends for </a:t>
            </a:r>
            <a:r>
              <a:rPr lang="en-GB" dirty="0" smtClean="0"/>
              <a:t>EIM + APPS</a:t>
            </a:r>
          </a:p>
          <a:p>
            <a:pPr marL="0" indent="0">
              <a:buNone/>
            </a:pPr>
            <a:r>
              <a:rPr lang="en-GB" dirty="0" smtClean="0"/>
              <a:t> </a:t>
            </a:r>
            <a:endParaRPr lang="en-GB" dirty="0"/>
          </a:p>
        </p:txBody>
      </p:sp>
    </p:spTree>
    <p:extLst>
      <p:ext uri="{BB962C8B-B14F-4D97-AF65-F5344CB8AC3E}">
        <p14:creationId xmlns:p14="http://schemas.microsoft.com/office/powerpoint/2010/main" val="427863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5717" y="335432"/>
            <a:ext cx="563487" cy="269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3926"/>
            <a:endParaRPr lang="en-GB" sz="1700" dirty="0">
              <a:solidFill>
                <a:prstClr val="white"/>
              </a:solidFill>
              <a:ea typeface="Tahoma" panose="020B0604030504040204" pitchFamily="34" charset="0"/>
              <a:cs typeface="Tahoma" panose="020B0604030504040204" pitchFamily="34" charset="0"/>
            </a:endParaRPr>
          </a:p>
        </p:txBody>
      </p:sp>
      <p:sp>
        <p:nvSpPr>
          <p:cNvPr id="51" name="Rectangle 50"/>
          <p:cNvSpPr/>
          <p:nvPr/>
        </p:nvSpPr>
        <p:spPr>
          <a:xfrm>
            <a:off x="-1683" y="961736"/>
            <a:ext cx="12218427" cy="2350983"/>
          </a:xfrm>
          <a:prstGeom prst="rect">
            <a:avLst/>
          </a:prstGeom>
          <a:solidFill>
            <a:srgbClr val="EA5B0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800" dirty="0">
              <a:solidFill>
                <a:prstClr val="white"/>
              </a:solidFill>
              <a:ea typeface="Tahoma" panose="020B0604030504040204" pitchFamily="34" charset="0"/>
              <a:cs typeface="Tahoma" panose="020B0604030504040204" pitchFamily="34" charset="0"/>
            </a:endParaRPr>
          </a:p>
        </p:txBody>
      </p:sp>
      <p:sp>
        <p:nvSpPr>
          <p:cNvPr id="3" name="Title 2"/>
          <p:cNvSpPr>
            <a:spLocks noGrp="1"/>
          </p:cNvSpPr>
          <p:nvPr>
            <p:ph type="title"/>
          </p:nvPr>
        </p:nvSpPr>
        <p:spPr>
          <a:xfrm>
            <a:off x="84992" y="52464"/>
            <a:ext cx="9550965" cy="470899"/>
          </a:xfrm>
        </p:spPr>
        <p:txBody>
          <a:bodyPr/>
          <a:lstStyle/>
          <a:p>
            <a:r>
              <a:rPr lang="en-GB" dirty="0">
                <a:solidFill>
                  <a:schemeClr val="tx1"/>
                </a:solidFill>
              </a:rPr>
              <a:t>2019/20 Financial Services Technical Roadmap</a:t>
            </a:r>
          </a:p>
        </p:txBody>
      </p:sp>
      <p:sp>
        <p:nvSpPr>
          <p:cNvPr id="56" name="Rectangle 55"/>
          <p:cNvSpPr/>
          <p:nvPr/>
        </p:nvSpPr>
        <p:spPr>
          <a:xfrm>
            <a:off x="2559897" y="601688"/>
            <a:ext cx="1908000"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2019 – Q4</a:t>
            </a:r>
          </a:p>
        </p:txBody>
      </p:sp>
      <p:sp>
        <p:nvSpPr>
          <p:cNvPr id="57" name="TextBox 56"/>
          <p:cNvSpPr txBox="1"/>
          <p:nvPr/>
        </p:nvSpPr>
        <p:spPr>
          <a:xfrm rot="16200000">
            <a:off x="-341784" y="2026744"/>
            <a:ext cx="1228131" cy="169277"/>
          </a:xfrm>
          <a:prstGeom prst="rect">
            <a:avLst/>
          </a:prstGeom>
          <a:noFill/>
        </p:spPr>
        <p:txBody>
          <a:bodyPr wrap="square" lIns="0" tIns="0" rIns="0" bIns="0" rtlCol="0">
            <a:spAutoFit/>
          </a:bodyPr>
          <a:lstStyle/>
          <a:p>
            <a:pPr algn="ctr" defTabSz="914332"/>
            <a:r>
              <a:rPr lang="en-GB" sz="1100" b="1" dirty="0">
                <a:solidFill>
                  <a:prstClr val="white"/>
                </a:solidFill>
              </a:rPr>
              <a:t>PORTFOLIO</a:t>
            </a:r>
          </a:p>
        </p:txBody>
      </p:sp>
      <p:sp>
        <p:nvSpPr>
          <p:cNvPr id="66" name="Rectangle 65"/>
          <p:cNvSpPr/>
          <p:nvPr/>
        </p:nvSpPr>
        <p:spPr>
          <a:xfrm>
            <a:off x="597196" y="601688"/>
            <a:ext cx="1931207"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2019 – Q3</a:t>
            </a:r>
          </a:p>
        </p:txBody>
      </p:sp>
      <p:sp>
        <p:nvSpPr>
          <p:cNvPr id="87" name="Rectangle 86"/>
          <p:cNvSpPr/>
          <p:nvPr/>
        </p:nvSpPr>
        <p:spPr>
          <a:xfrm>
            <a:off x="4488665" y="601688"/>
            <a:ext cx="1908000"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2020 – Q1</a:t>
            </a:r>
          </a:p>
        </p:txBody>
      </p:sp>
      <p:sp>
        <p:nvSpPr>
          <p:cNvPr id="91" name="Rectangle 90"/>
          <p:cNvSpPr/>
          <p:nvPr/>
        </p:nvSpPr>
        <p:spPr>
          <a:xfrm>
            <a:off x="620399" y="2038135"/>
            <a:ext cx="1908000" cy="345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prstClr val="white"/>
                </a:solidFill>
              </a:rPr>
              <a:t>Data Management</a:t>
            </a:r>
            <a:br>
              <a:rPr lang="en-GB" sz="800" b="1" dirty="0">
                <a:solidFill>
                  <a:prstClr val="white"/>
                </a:solidFill>
              </a:rPr>
            </a:br>
            <a:r>
              <a:rPr lang="en-GB" sz="800" dirty="0">
                <a:solidFill>
                  <a:prstClr val="white"/>
                </a:solidFill>
              </a:rPr>
              <a:t>Dynamic Schemas PoC improving data storage</a:t>
            </a:r>
          </a:p>
        </p:txBody>
      </p:sp>
      <p:sp>
        <p:nvSpPr>
          <p:cNvPr id="128" name="Rectangle 127"/>
          <p:cNvSpPr/>
          <p:nvPr/>
        </p:nvSpPr>
        <p:spPr>
          <a:xfrm>
            <a:off x="2384383" y="2038211"/>
            <a:ext cx="144016" cy="92477"/>
          </a:xfrm>
          <a:prstGeom prst="rect">
            <a:avLst/>
          </a:prstGeom>
          <a:solidFill>
            <a:srgbClr val="82C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32" name="Rectangle 131"/>
          <p:cNvSpPr/>
          <p:nvPr/>
        </p:nvSpPr>
        <p:spPr>
          <a:xfrm>
            <a:off x="12072664" y="2060925"/>
            <a:ext cx="144016" cy="9247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49" name="Rectangle 148"/>
          <p:cNvSpPr/>
          <p:nvPr/>
        </p:nvSpPr>
        <p:spPr>
          <a:xfrm>
            <a:off x="9730323" y="327376"/>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50" name="Rectangle 149"/>
          <p:cNvSpPr/>
          <p:nvPr/>
        </p:nvSpPr>
        <p:spPr>
          <a:xfrm>
            <a:off x="10864956" y="139824"/>
            <a:ext cx="144016" cy="9247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51" name="Rectangle 150"/>
          <p:cNvSpPr/>
          <p:nvPr/>
        </p:nvSpPr>
        <p:spPr>
          <a:xfrm>
            <a:off x="10877555" y="333260"/>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52" name="TextBox 151"/>
          <p:cNvSpPr txBox="1"/>
          <p:nvPr/>
        </p:nvSpPr>
        <p:spPr>
          <a:xfrm>
            <a:off x="10917160" y="93705"/>
            <a:ext cx="1080120" cy="184667"/>
          </a:xfrm>
          <a:prstGeom prst="rect">
            <a:avLst/>
          </a:prstGeom>
          <a:noFill/>
        </p:spPr>
        <p:txBody>
          <a:bodyPr wrap="square" lIns="0" tIns="0" rIns="0" bIns="0" rtlCol="0">
            <a:spAutoFit/>
          </a:bodyPr>
          <a:lstStyle/>
          <a:p>
            <a:pPr algn="ctr" defTabSz="914332"/>
            <a:r>
              <a:rPr lang="en-GB" sz="1200" dirty="0">
                <a:solidFill>
                  <a:srgbClr val="3D4146"/>
                </a:solidFill>
              </a:rPr>
              <a:t>- Concept</a:t>
            </a:r>
          </a:p>
        </p:txBody>
      </p:sp>
      <p:sp>
        <p:nvSpPr>
          <p:cNvPr id="153" name="TextBox 152"/>
          <p:cNvSpPr txBox="1"/>
          <p:nvPr/>
        </p:nvSpPr>
        <p:spPr>
          <a:xfrm>
            <a:off x="11064552" y="287141"/>
            <a:ext cx="1080120" cy="184667"/>
          </a:xfrm>
          <a:prstGeom prst="rect">
            <a:avLst/>
          </a:prstGeom>
          <a:noFill/>
        </p:spPr>
        <p:txBody>
          <a:bodyPr wrap="square" lIns="0" tIns="0" rIns="0" bIns="0" rtlCol="0">
            <a:spAutoFit/>
          </a:bodyPr>
          <a:lstStyle/>
          <a:p>
            <a:pPr algn="ctr" defTabSz="914332"/>
            <a:r>
              <a:rPr lang="en-GB" sz="1200" dirty="0">
                <a:solidFill>
                  <a:srgbClr val="3D4146"/>
                </a:solidFill>
              </a:rPr>
              <a:t>- Plan Commit</a:t>
            </a:r>
          </a:p>
        </p:txBody>
      </p:sp>
      <p:sp>
        <p:nvSpPr>
          <p:cNvPr id="154" name="TextBox 153"/>
          <p:cNvSpPr txBox="1"/>
          <p:nvPr/>
        </p:nvSpPr>
        <p:spPr>
          <a:xfrm>
            <a:off x="9840380" y="281257"/>
            <a:ext cx="1080120" cy="184667"/>
          </a:xfrm>
          <a:prstGeom prst="rect">
            <a:avLst/>
          </a:prstGeom>
          <a:noFill/>
        </p:spPr>
        <p:txBody>
          <a:bodyPr wrap="square" lIns="0" tIns="0" rIns="0" bIns="0" rtlCol="0">
            <a:spAutoFit/>
          </a:bodyPr>
          <a:lstStyle/>
          <a:p>
            <a:pPr algn="ctr" defTabSz="914332"/>
            <a:r>
              <a:rPr lang="en-GB" sz="1200" dirty="0">
                <a:solidFill>
                  <a:srgbClr val="3D4146"/>
                </a:solidFill>
              </a:rPr>
              <a:t>- Pre-concept</a:t>
            </a:r>
          </a:p>
        </p:txBody>
      </p:sp>
      <p:sp>
        <p:nvSpPr>
          <p:cNvPr id="10" name="TextBox 9"/>
          <p:cNvSpPr txBox="1"/>
          <p:nvPr/>
        </p:nvSpPr>
        <p:spPr>
          <a:xfrm>
            <a:off x="9802323" y="47542"/>
            <a:ext cx="950932" cy="292388"/>
          </a:xfrm>
          <a:prstGeom prst="rect">
            <a:avLst/>
          </a:prstGeom>
          <a:noFill/>
        </p:spPr>
        <p:txBody>
          <a:bodyPr wrap="square" lIns="0" tIns="0" rIns="0" bIns="0" rtlCol="0">
            <a:spAutoFit/>
          </a:bodyPr>
          <a:lstStyle/>
          <a:p>
            <a:pPr algn="ctr" defTabSz="914332"/>
            <a:r>
              <a:rPr lang="en-GB" dirty="0">
                <a:solidFill>
                  <a:srgbClr val="3D4146"/>
                </a:solidFill>
              </a:rPr>
              <a:t>Key</a:t>
            </a:r>
          </a:p>
        </p:txBody>
      </p:sp>
      <p:sp>
        <p:nvSpPr>
          <p:cNvPr id="157" name="Rectangle 156"/>
          <p:cNvSpPr/>
          <p:nvPr/>
        </p:nvSpPr>
        <p:spPr>
          <a:xfrm>
            <a:off x="6436752" y="601688"/>
            <a:ext cx="1908000"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2020 – Q2</a:t>
            </a:r>
          </a:p>
        </p:txBody>
      </p:sp>
      <p:sp>
        <p:nvSpPr>
          <p:cNvPr id="158" name="Rectangle 157"/>
          <p:cNvSpPr/>
          <p:nvPr/>
        </p:nvSpPr>
        <p:spPr>
          <a:xfrm>
            <a:off x="8361452" y="601688"/>
            <a:ext cx="1908000"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2020 – Q3</a:t>
            </a:r>
          </a:p>
        </p:txBody>
      </p:sp>
      <p:sp>
        <p:nvSpPr>
          <p:cNvPr id="116" name="Rectangle 115"/>
          <p:cNvSpPr/>
          <p:nvPr/>
        </p:nvSpPr>
        <p:spPr>
          <a:xfrm>
            <a:off x="2559897" y="2435328"/>
            <a:ext cx="1908000" cy="345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Technical Modernisation</a:t>
            </a:r>
          </a:p>
          <a:p>
            <a:pPr algn="ctr" defTabSz="914332"/>
            <a:r>
              <a:rPr lang="en-GB" sz="800" dirty="0">
                <a:solidFill>
                  <a:schemeClr val="bg1"/>
                </a:solidFill>
              </a:rPr>
              <a:t>3</a:t>
            </a:r>
            <a:r>
              <a:rPr lang="en-GB" sz="800" baseline="30000" dirty="0">
                <a:solidFill>
                  <a:schemeClr val="bg1"/>
                </a:solidFill>
              </a:rPr>
              <a:t>rd</a:t>
            </a:r>
            <a:r>
              <a:rPr lang="en-GB" sz="800" dirty="0">
                <a:solidFill>
                  <a:schemeClr val="bg1"/>
                </a:solidFill>
              </a:rPr>
              <a:t> party cert, security updates, supported platforms</a:t>
            </a:r>
          </a:p>
        </p:txBody>
      </p:sp>
      <p:sp>
        <p:nvSpPr>
          <p:cNvPr id="117" name="Rectangle 116"/>
          <p:cNvSpPr/>
          <p:nvPr/>
        </p:nvSpPr>
        <p:spPr>
          <a:xfrm>
            <a:off x="4323881" y="2435416"/>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66" name="Rectangle 165"/>
          <p:cNvSpPr/>
          <p:nvPr/>
        </p:nvSpPr>
        <p:spPr>
          <a:xfrm>
            <a:off x="620399" y="1234661"/>
            <a:ext cx="1908000" cy="345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prstClr val="white"/>
                </a:solidFill>
              </a:rPr>
              <a:t>Advanced Analytics Platform 2.5</a:t>
            </a:r>
          </a:p>
          <a:p>
            <a:pPr algn="ctr" defTabSz="914332"/>
            <a:r>
              <a:rPr lang="en-GB" sz="800" dirty="0">
                <a:solidFill>
                  <a:prstClr val="white"/>
                </a:solidFill>
              </a:rPr>
              <a:t>Model Gov. visualisation, EIM SSO, big data &amp; Oracle support</a:t>
            </a:r>
          </a:p>
        </p:txBody>
      </p:sp>
      <p:sp>
        <p:nvSpPr>
          <p:cNvPr id="168" name="Rectangle 167"/>
          <p:cNvSpPr/>
          <p:nvPr/>
        </p:nvSpPr>
        <p:spPr>
          <a:xfrm>
            <a:off x="2384383" y="1487800"/>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22" name="Rectangle 121"/>
          <p:cNvSpPr/>
          <p:nvPr/>
        </p:nvSpPr>
        <p:spPr>
          <a:xfrm>
            <a:off x="597185" y="961463"/>
            <a:ext cx="5799480" cy="198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200" dirty="0">
                <a:solidFill>
                  <a:prstClr val="white"/>
                </a:solidFill>
                <a:ea typeface="Tahoma" panose="020B0604030504040204" pitchFamily="34" charset="0"/>
                <a:cs typeface="Tahoma" panose="020B0604030504040204" pitchFamily="34" charset="0"/>
              </a:rPr>
              <a:t>Version 8.1</a:t>
            </a:r>
          </a:p>
        </p:txBody>
      </p:sp>
      <p:sp>
        <p:nvSpPr>
          <p:cNvPr id="100" name="Rectangle 99"/>
          <p:cNvSpPr/>
          <p:nvPr/>
        </p:nvSpPr>
        <p:spPr>
          <a:xfrm>
            <a:off x="10295945" y="601688"/>
            <a:ext cx="1908000" cy="3564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700" dirty="0">
                <a:solidFill>
                  <a:prstClr val="white"/>
                </a:solidFill>
                <a:ea typeface="Tahoma" panose="020B0604030504040204" pitchFamily="34" charset="0"/>
                <a:cs typeface="Tahoma" panose="020B0604030504040204" pitchFamily="34" charset="0"/>
              </a:rPr>
              <a:t>2020 – Q4</a:t>
            </a:r>
          </a:p>
        </p:txBody>
      </p:sp>
      <p:sp>
        <p:nvSpPr>
          <p:cNvPr id="81" name="Rectangle 80"/>
          <p:cNvSpPr/>
          <p:nvPr/>
        </p:nvSpPr>
        <p:spPr>
          <a:xfrm>
            <a:off x="6436757" y="967086"/>
            <a:ext cx="3832696" cy="198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1200" dirty="0">
                <a:solidFill>
                  <a:prstClr val="white"/>
                </a:solidFill>
                <a:ea typeface="Tahoma" panose="020B0604030504040204" pitchFamily="34" charset="0"/>
                <a:cs typeface="Tahoma" panose="020B0604030504040204" pitchFamily="34" charset="0"/>
              </a:rPr>
              <a:t>Version </a:t>
            </a:r>
            <a:r>
              <a:rPr lang="en-GB" sz="1200" dirty="0" smtClean="0">
                <a:solidFill>
                  <a:prstClr val="white"/>
                </a:solidFill>
                <a:ea typeface="Tahoma" panose="020B0604030504040204" pitchFamily="34" charset="0"/>
                <a:cs typeface="Tahoma" panose="020B0604030504040204" pitchFamily="34" charset="0"/>
              </a:rPr>
              <a:t>8.2</a:t>
            </a:r>
            <a:endParaRPr lang="en-GB" sz="1200" dirty="0">
              <a:solidFill>
                <a:prstClr val="white"/>
              </a:solidFill>
              <a:ea typeface="Tahoma" panose="020B0604030504040204" pitchFamily="34" charset="0"/>
              <a:cs typeface="Tahoma" panose="020B0604030504040204" pitchFamily="34" charset="0"/>
            </a:endParaRPr>
          </a:p>
        </p:txBody>
      </p:sp>
      <p:sp>
        <p:nvSpPr>
          <p:cNvPr id="104" name="Rectangle 103"/>
          <p:cNvSpPr/>
          <p:nvPr/>
        </p:nvSpPr>
        <p:spPr>
          <a:xfrm>
            <a:off x="10278445" y="2435403"/>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Technical Modernisation</a:t>
            </a:r>
          </a:p>
          <a:p>
            <a:pPr algn="ctr" defTabSz="914332"/>
            <a:r>
              <a:rPr lang="en-GB" sz="800" dirty="0">
                <a:solidFill>
                  <a:srgbClr val="3D4146"/>
                </a:solidFill>
              </a:rPr>
              <a:t>Security</a:t>
            </a:r>
            <a:r>
              <a:rPr lang="en-GB" sz="800" dirty="0" smtClean="0">
                <a:solidFill>
                  <a:srgbClr val="3D4146"/>
                </a:solidFill>
              </a:rPr>
              <a:t>,  </a:t>
            </a:r>
            <a:r>
              <a:rPr lang="en-GB" sz="800" dirty="0">
                <a:solidFill>
                  <a:srgbClr val="3D4146"/>
                </a:solidFill>
              </a:rPr>
              <a:t>3</a:t>
            </a:r>
            <a:r>
              <a:rPr lang="en-GB" sz="800" baseline="30000" dirty="0">
                <a:solidFill>
                  <a:srgbClr val="3D4146"/>
                </a:solidFill>
              </a:rPr>
              <a:t>rd</a:t>
            </a:r>
            <a:r>
              <a:rPr lang="en-GB" sz="800" dirty="0">
                <a:solidFill>
                  <a:srgbClr val="3D4146"/>
                </a:solidFill>
              </a:rPr>
              <a:t> party library upgrades</a:t>
            </a:r>
            <a:endParaRPr lang="en-GB" sz="800" dirty="0">
              <a:solidFill>
                <a:prstClr val="black"/>
              </a:solidFill>
            </a:endParaRPr>
          </a:p>
        </p:txBody>
      </p:sp>
      <p:sp>
        <p:nvSpPr>
          <p:cNvPr id="106" name="Rectangle 105"/>
          <p:cNvSpPr/>
          <p:nvPr/>
        </p:nvSpPr>
        <p:spPr>
          <a:xfrm>
            <a:off x="12042429" y="2435492"/>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13" name="Rectangle 112"/>
          <p:cNvSpPr/>
          <p:nvPr/>
        </p:nvSpPr>
        <p:spPr>
          <a:xfrm>
            <a:off x="9" y="3284977"/>
            <a:ext cx="12216699" cy="16415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800" dirty="0">
              <a:solidFill>
                <a:prstClr val="white"/>
              </a:solidFill>
              <a:ea typeface="Tahoma" panose="020B0604030504040204" pitchFamily="34" charset="0"/>
              <a:cs typeface="Tahoma" panose="020B0604030504040204" pitchFamily="34" charset="0"/>
            </a:endParaRPr>
          </a:p>
        </p:txBody>
      </p:sp>
      <p:sp>
        <p:nvSpPr>
          <p:cNvPr id="114" name="Rectangle 113"/>
          <p:cNvSpPr/>
          <p:nvPr/>
        </p:nvSpPr>
        <p:spPr>
          <a:xfrm>
            <a:off x="-1578" y="5934076"/>
            <a:ext cx="12218260" cy="923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800" dirty="0">
              <a:solidFill>
                <a:srgbClr val="615E9B"/>
              </a:solidFill>
              <a:ea typeface="Tahoma" panose="020B0604030504040204" pitchFamily="34" charset="0"/>
              <a:cs typeface="Tahoma" panose="020B0604030504040204" pitchFamily="34" charset="0"/>
            </a:endParaRPr>
          </a:p>
        </p:txBody>
      </p:sp>
      <p:sp>
        <p:nvSpPr>
          <p:cNvPr id="127" name="TextBox 126"/>
          <p:cNvSpPr txBox="1"/>
          <p:nvPr/>
        </p:nvSpPr>
        <p:spPr>
          <a:xfrm rot="16200000">
            <a:off x="-341783" y="6217229"/>
            <a:ext cx="1228131" cy="338555"/>
          </a:xfrm>
          <a:prstGeom prst="rect">
            <a:avLst/>
          </a:prstGeom>
          <a:noFill/>
        </p:spPr>
        <p:txBody>
          <a:bodyPr wrap="square" lIns="0" tIns="0" rIns="0" bIns="0" rtlCol="0">
            <a:spAutoFit/>
          </a:bodyPr>
          <a:lstStyle/>
          <a:p>
            <a:pPr algn="ctr" defTabSz="914332"/>
            <a:r>
              <a:rPr lang="en-GB" sz="1100" b="1" dirty="0">
                <a:solidFill>
                  <a:srgbClr val="3D4146"/>
                </a:solidFill>
              </a:rPr>
              <a:t>INSURANCE</a:t>
            </a:r>
          </a:p>
          <a:p>
            <a:pPr algn="ctr" defTabSz="914332"/>
            <a:r>
              <a:rPr lang="en-GB" sz="1100" b="1" dirty="0">
                <a:solidFill>
                  <a:srgbClr val="3D4146"/>
                </a:solidFill>
              </a:rPr>
              <a:t>FRAUD</a:t>
            </a:r>
          </a:p>
        </p:txBody>
      </p:sp>
      <p:sp>
        <p:nvSpPr>
          <p:cNvPr id="135" name="Rectangle 134"/>
          <p:cNvSpPr/>
          <p:nvPr/>
        </p:nvSpPr>
        <p:spPr>
          <a:xfrm>
            <a:off x="6465620" y="6016848"/>
            <a:ext cx="1879133" cy="345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Property &amp; Casualty 3.3</a:t>
            </a:r>
          </a:p>
          <a:p>
            <a:pPr algn="ctr" defTabSz="914332"/>
            <a:r>
              <a:rPr lang="en-GB" sz="800" dirty="0" smtClean="0">
                <a:solidFill>
                  <a:srgbClr val="3D4146"/>
                </a:solidFill>
              </a:rPr>
              <a:t>Real time scoring, Guidewire </a:t>
            </a:r>
            <a:r>
              <a:rPr lang="en-GB" sz="800" dirty="0">
                <a:solidFill>
                  <a:srgbClr val="3D4146"/>
                </a:solidFill>
              </a:rPr>
              <a:t>integration, </a:t>
            </a:r>
            <a:r>
              <a:rPr lang="en-GB" sz="800" dirty="0" smtClean="0">
                <a:solidFill>
                  <a:srgbClr val="3D4146"/>
                </a:solidFill>
              </a:rPr>
              <a:t>PMML</a:t>
            </a:r>
            <a:endParaRPr lang="en-GB" sz="800" dirty="0">
              <a:solidFill>
                <a:srgbClr val="3D4146"/>
              </a:solidFill>
            </a:endParaRPr>
          </a:p>
        </p:txBody>
      </p:sp>
      <p:sp>
        <p:nvSpPr>
          <p:cNvPr id="137" name="Rectangle 136"/>
          <p:cNvSpPr/>
          <p:nvPr/>
        </p:nvSpPr>
        <p:spPr>
          <a:xfrm>
            <a:off x="620399" y="6032629"/>
            <a:ext cx="1908000" cy="349947"/>
          </a:xfrm>
          <a:prstGeom prst="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prstClr val="white"/>
                </a:solidFill>
              </a:rPr>
              <a:t>Property &amp; Casualty 3.2</a:t>
            </a:r>
          </a:p>
          <a:p>
            <a:pPr algn="ctr" defTabSz="914332"/>
            <a:r>
              <a:rPr lang="en-GB" sz="800" dirty="0">
                <a:solidFill>
                  <a:prstClr val="white"/>
                </a:solidFill>
              </a:rPr>
              <a:t>Canatics: elastic search, smart spidering, dossier saving, and Java 11</a:t>
            </a:r>
          </a:p>
        </p:txBody>
      </p:sp>
      <p:sp>
        <p:nvSpPr>
          <p:cNvPr id="139" name="Rectangle 138"/>
          <p:cNvSpPr/>
          <p:nvPr/>
        </p:nvSpPr>
        <p:spPr>
          <a:xfrm>
            <a:off x="8200736" y="6016936"/>
            <a:ext cx="144016" cy="92477"/>
          </a:xfrm>
          <a:prstGeom prst="rect">
            <a:avLst/>
          </a:prstGeom>
          <a:solidFill>
            <a:srgbClr val="82C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73" name="Rectangle 172"/>
          <p:cNvSpPr/>
          <p:nvPr/>
        </p:nvSpPr>
        <p:spPr>
          <a:xfrm>
            <a:off x="2559897" y="6453437"/>
            <a:ext cx="1908000" cy="349947"/>
          </a:xfrm>
          <a:prstGeom prst="rect">
            <a:avLst/>
          </a:prstGeom>
          <a:solidFill>
            <a:srgbClr val="00B2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Project Support</a:t>
            </a:r>
          </a:p>
          <a:p>
            <a:pPr algn="ctr" defTabSz="914332"/>
            <a:r>
              <a:rPr lang="en-GB" sz="800" dirty="0">
                <a:solidFill>
                  <a:schemeClr val="bg1"/>
                </a:solidFill>
              </a:rPr>
              <a:t>Supporting in flight projects</a:t>
            </a:r>
          </a:p>
        </p:txBody>
      </p:sp>
      <p:sp>
        <p:nvSpPr>
          <p:cNvPr id="176" name="Rectangle 175"/>
          <p:cNvSpPr/>
          <p:nvPr/>
        </p:nvSpPr>
        <p:spPr>
          <a:xfrm>
            <a:off x="10278452" y="6036959"/>
            <a:ext cx="1879133" cy="345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Property &amp; Casualty 3.4</a:t>
            </a:r>
          </a:p>
          <a:p>
            <a:pPr algn="ctr" defTabSz="914332"/>
            <a:r>
              <a:rPr lang="en-GB" sz="800" dirty="0">
                <a:solidFill>
                  <a:srgbClr val="3D4146"/>
                </a:solidFill>
              </a:rPr>
              <a:t>US Regionalisation, 3</a:t>
            </a:r>
            <a:r>
              <a:rPr lang="en-GB" sz="800" baseline="30000" dirty="0">
                <a:solidFill>
                  <a:srgbClr val="3D4146"/>
                </a:solidFill>
              </a:rPr>
              <a:t>rd</a:t>
            </a:r>
            <a:r>
              <a:rPr lang="en-GB" sz="800" dirty="0">
                <a:solidFill>
                  <a:srgbClr val="3D4146"/>
                </a:solidFill>
              </a:rPr>
              <a:t> party integration, financial tracking</a:t>
            </a:r>
          </a:p>
        </p:txBody>
      </p:sp>
      <p:sp>
        <p:nvSpPr>
          <p:cNvPr id="177" name="Rectangle 176"/>
          <p:cNvSpPr/>
          <p:nvPr/>
        </p:nvSpPr>
        <p:spPr>
          <a:xfrm>
            <a:off x="12013563" y="6037048"/>
            <a:ext cx="144016" cy="92477"/>
          </a:xfrm>
          <a:prstGeom prst="rect">
            <a:avLst/>
          </a:prstGeom>
          <a:solidFill>
            <a:srgbClr val="82C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78" name="TextBox 177"/>
          <p:cNvSpPr txBox="1"/>
          <p:nvPr/>
        </p:nvSpPr>
        <p:spPr>
          <a:xfrm rot="16200000">
            <a:off x="-341783" y="3912957"/>
            <a:ext cx="1228131" cy="338555"/>
          </a:xfrm>
          <a:prstGeom prst="rect">
            <a:avLst/>
          </a:prstGeom>
          <a:noFill/>
        </p:spPr>
        <p:txBody>
          <a:bodyPr wrap="square" lIns="0" tIns="0" rIns="0" bIns="0" rtlCol="0">
            <a:spAutoFit/>
          </a:bodyPr>
          <a:lstStyle/>
          <a:p>
            <a:pPr algn="ctr" defTabSz="914332"/>
            <a:r>
              <a:rPr lang="en-GB" sz="1100" b="1" dirty="0">
                <a:solidFill>
                  <a:prstClr val="white"/>
                </a:solidFill>
              </a:rPr>
              <a:t>REGULATORY COMPLIANCE</a:t>
            </a:r>
          </a:p>
        </p:txBody>
      </p:sp>
      <p:sp>
        <p:nvSpPr>
          <p:cNvPr id="179" name="Rectangle 178"/>
          <p:cNvSpPr/>
          <p:nvPr/>
        </p:nvSpPr>
        <p:spPr>
          <a:xfrm>
            <a:off x="8361452" y="3340329"/>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Hosted Solution (US)</a:t>
            </a:r>
          </a:p>
          <a:p>
            <a:pPr algn="ctr" defTabSz="914332"/>
            <a:r>
              <a:rPr lang="en-GB" sz="800" dirty="0">
                <a:solidFill>
                  <a:srgbClr val="3D4146"/>
                </a:solidFill>
              </a:rPr>
              <a:t>Public hosted version for Compliance to focus on Tier 2 customers</a:t>
            </a:r>
          </a:p>
        </p:txBody>
      </p:sp>
      <p:sp>
        <p:nvSpPr>
          <p:cNvPr id="184" name="Rectangle 183"/>
          <p:cNvSpPr/>
          <p:nvPr/>
        </p:nvSpPr>
        <p:spPr>
          <a:xfrm>
            <a:off x="620399" y="3340307"/>
            <a:ext cx="1908000" cy="3456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    Open Source Database</a:t>
            </a:r>
          </a:p>
          <a:p>
            <a:pPr algn="ctr" defTabSz="914332"/>
            <a:r>
              <a:rPr lang="en-GB" sz="800" dirty="0">
                <a:solidFill>
                  <a:schemeClr val="bg1"/>
                </a:solidFill>
              </a:rPr>
              <a:t>Low cost database deployment for Reg Disclosures (SAR</a:t>
            </a:r>
            <a:r>
              <a:rPr lang="en-GB" sz="800" dirty="0" smtClean="0">
                <a:solidFill>
                  <a:schemeClr val="bg1"/>
                </a:solidFill>
              </a:rPr>
              <a:t>) &amp; AML Opt</a:t>
            </a:r>
            <a:endParaRPr lang="en-GB" sz="800" dirty="0">
              <a:solidFill>
                <a:schemeClr val="bg1"/>
              </a:solidFill>
            </a:endParaRPr>
          </a:p>
        </p:txBody>
      </p:sp>
      <p:sp>
        <p:nvSpPr>
          <p:cNvPr id="185" name="Rectangle 184"/>
          <p:cNvSpPr/>
          <p:nvPr/>
        </p:nvSpPr>
        <p:spPr>
          <a:xfrm>
            <a:off x="2559897" y="3340307"/>
            <a:ext cx="1908000" cy="3456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Functional Enhancements</a:t>
            </a:r>
            <a:endParaRPr lang="en-GB" sz="800" dirty="0">
              <a:solidFill>
                <a:schemeClr val="bg1"/>
              </a:solidFill>
            </a:endParaRPr>
          </a:p>
          <a:p>
            <a:pPr algn="ctr" defTabSz="914332"/>
            <a:r>
              <a:rPr lang="en-GB" sz="800" dirty="0">
                <a:solidFill>
                  <a:schemeClr val="bg1"/>
                </a:solidFill>
              </a:rPr>
              <a:t>Alert prioritisation, AML risk, Packaging of SMBD for AML</a:t>
            </a:r>
          </a:p>
        </p:txBody>
      </p:sp>
      <p:sp>
        <p:nvSpPr>
          <p:cNvPr id="186" name="Rectangle 185"/>
          <p:cNvSpPr/>
          <p:nvPr/>
        </p:nvSpPr>
        <p:spPr>
          <a:xfrm>
            <a:off x="4488665" y="4113227"/>
            <a:ext cx="1908000" cy="345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CDD </a:t>
            </a:r>
            <a:r>
              <a:rPr lang="en-GB" sz="800" b="1" dirty="0" smtClean="0">
                <a:solidFill>
                  <a:srgbClr val="3D4146"/>
                </a:solidFill>
              </a:rPr>
              <a:t>Onboarding &amp; ODD</a:t>
            </a:r>
            <a:r>
              <a:rPr lang="en-GB" sz="800" b="1" dirty="0">
                <a:solidFill>
                  <a:srgbClr val="3D4146"/>
                </a:solidFill>
              </a:rPr>
              <a:t/>
            </a:r>
            <a:br>
              <a:rPr lang="en-GB" sz="800" b="1" dirty="0">
                <a:solidFill>
                  <a:srgbClr val="3D4146"/>
                </a:solidFill>
              </a:rPr>
            </a:br>
            <a:r>
              <a:rPr lang="en-GB" sz="800" dirty="0">
                <a:solidFill>
                  <a:srgbClr val="3D4146"/>
                </a:solidFill>
              </a:rPr>
              <a:t>Integration of RTDE with CDD/KYC  to provide real time on-boarding</a:t>
            </a:r>
          </a:p>
        </p:txBody>
      </p:sp>
      <p:sp>
        <p:nvSpPr>
          <p:cNvPr id="187" name="Rectangle 186"/>
          <p:cNvSpPr/>
          <p:nvPr/>
        </p:nvSpPr>
        <p:spPr>
          <a:xfrm>
            <a:off x="2384383" y="3340308"/>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88" name="Rectangle 187"/>
          <p:cNvSpPr/>
          <p:nvPr/>
        </p:nvSpPr>
        <p:spPr>
          <a:xfrm>
            <a:off x="10128448" y="3340352"/>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89" name="Rectangle 188"/>
          <p:cNvSpPr/>
          <p:nvPr/>
        </p:nvSpPr>
        <p:spPr>
          <a:xfrm>
            <a:off x="6252649" y="4113256"/>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90" name="Rectangle 189"/>
          <p:cNvSpPr/>
          <p:nvPr/>
        </p:nvSpPr>
        <p:spPr>
          <a:xfrm>
            <a:off x="4323881" y="3340336"/>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91" name="Rectangle 190"/>
          <p:cNvSpPr/>
          <p:nvPr/>
        </p:nvSpPr>
        <p:spPr>
          <a:xfrm>
            <a:off x="6436752" y="3340307"/>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smtClean="0">
                <a:solidFill>
                  <a:srgbClr val="3D4146"/>
                </a:solidFill>
              </a:rPr>
              <a:t>Enhancements</a:t>
            </a:r>
            <a:endParaRPr lang="en-GB" sz="800" dirty="0">
              <a:solidFill>
                <a:srgbClr val="3D4146"/>
              </a:solidFill>
            </a:endParaRPr>
          </a:p>
          <a:p>
            <a:pPr algn="ctr" defTabSz="914332"/>
            <a:r>
              <a:rPr lang="en-GB" sz="800" dirty="0">
                <a:solidFill>
                  <a:srgbClr val="3D4146"/>
                </a:solidFill>
              </a:rPr>
              <a:t>Alert intel </a:t>
            </a:r>
            <a:r>
              <a:rPr lang="en-GB" sz="800" dirty="0" smtClean="0">
                <a:solidFill>
                  <a:srgbClr val="3D4146"/>
                </a:solidFill>
              </a:rPr>
              <a:t>visuals, alert prioritisation for WLM &amp; CDD</a:t>
            </a:r>
            <a:endParaRPr lang="en-GB" sz="800" dirty="0">
              <a:solidFill>
                <a:srgbClr val="3D4146"/>
              </a:solidFill>
            </a:endParaRPr>
          </a:p>
        </p:txBody>
      </p:sp>
      <p:sp>
        <p:nvSpPr>
          <p:cNvPr id="192" name="Rectangle 191"/>
          <p:cNvSpPr/>
          <p:nvPr/>
        </p:nvSpPr>
        <p:spPr>
          <a:xfrm>
            <a:off x="8200736" y="3340336"/>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93" name="Rectangle 192"/>
          <p:cNvSpPr/>
          <p:nvPr/>
        </p:nvSpPr>
        <p:spPr>
          <a:xfrm>
            <a:off x="620399" y="3734587"/>
            <a:ext cx="1908000" cy="3456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AML Contributions</a:t>
            </a:r>
          </a:p>
          <a:p>
            <a:pPr algn="ctr" defTabSz="914332"/>
            <a:r>
              <a:rPr lang="en-GB" sz="800" dirty="0">
                <a:solidFill>
                  <a:schemeClr val="bg1"/>
                </a:solidFill>
              </a:rPr>
              <a:t>Improve risk scoring through feeding AML behaviour into CDD risk score</a:t>
            </a:r>
          </a:p>
        </p:txBody>
      </p:sp>
      <p:sp>
        <p:nvSpPr>
          <p:cNvPr id="194" name="Rectangle 193"/>
          <p:cNvSpPr/>
          <p:nvPr/>
        </p:nvSpPr>
        <p:spPr>
          <a:xfrm>
            <a:off x="2384383" y="3734596"/>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97" name="Rectangle 196"/>
          <p:cNvSpPr/>
          <p:nvPr/>
        </p:nvSpPr>
        <p:spPr>
          <a:xfrm>
            <a:off x="8376007" y="3734567"/>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SNA for Compliance</a:t>
            </a:r>
            <a:endParaRPr lang="en-GB" sz="800" dirty="0">
              <a:solidFill>
                <a:srgbClr val="3D4146"/>
              </a:solidFill>
            </a:endParaRPr>
          </a:p>
          <a:p>
            <a:pPr algn="ctr" defTabSz="914332"/>
            <a:r>
              <a:rPr lang="en-GB" sz="800" dirty="0">
                <a:solidFill>
                  <a:srgbClr val="3D4146"/>
                </a:solidFill>
              </a:rPr>
              <a:t>Improve detection with entity resolution and network building</a:t>
            </a:r>
          </a:p>
        </p:txBody>
      </p:sp>
      <p:sp>
        <p:nvSpPr>
          <p:cNvPr id="198" name="Rectangle 197"/>
          <p:cNvSpPr/>
          <p:nvPr/>
        </p:nvSpPr>
        <p:spPr>
          <a:xfrm>
            <a:off x="10139984" y="3734588"/>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03" name="Rectangle 202"/>
          <p:cNvSpPr/>
          <p:nvPr/>
        </p:nvSpPr>
        <p:spPr>
          <a:xfrm>
            <a:off x="6436752" y="4108620"/>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WLM Enhancements</a:t>
            </a:r>
            <a:endParaRPr lang="en-GB" sz="800" dirty="0">
              <a:solidFill>
                <a:srgbClr val="3D4146"/>
              </a:solidFill>
            </a:endParaRPr>
          </a:p>
          <a:p>
            <a:pPr algn="ctr" defTabSz="914332"/>
            <a:r>
              <a:rPr lang="en-GB" sz="800" dirty="0">
                <a:solidFill>
                  <a:srgbClr val="3D4146"/>
                </a:solidFill>
              </a:rPr>
              <a:t>24/7 alert gen / micro </a:t>
            </a:r>
            <a:r>
              <a:rPr lang="en-GB" sz="800" dirty="0" smtClean="0">
                <a:solidFill>
                  <a:srgbClr val="3D4146"/>
                </a:solidFill>
              </a:rPr>
              <a:t>nodes</a:t>
            </a:r>
            <a:endParaRPr lang="en-GB" sz="800" dirty="0">
              <a:solidFill>
                <a:srgbClr val="3D4146"/>
              </a:solidFill>
            </a:endParaRPr>
          </a:p>
        </p:txBody>
      </p:sp>
      <p:sp>
        <p:nvSpPr>
          <p:cNvPr id="204" name="Rectangle 203"/>
          <p:cNvSpPr/>
          <p:nvPr/>
        </p:nvSpPr>
        <p:spPr>
          <a:xfrm>
            <a:off x="8200736" y="4108644"/>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05" name="Rectangle 204"/>
          <p:cNvSpPr/>
          <p:nvPr/>
        </p:nvSpPr>
        <p:spPr>
          <a:xfrm>
            <a:off x="4488665" y="3341784"/>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CDD Enhancements</a:t>
            </a:r>
            <a:endParaRPr lang="en-GB" sz="800" dirty="0">
              <a:solidFill>
                <a:srgbClr val="3D4146"/>
              </a:solidFill>
            </a:endParaRPr>
          </a:p>
          <a:p>
            <a:pPr algn="ctr" defTabSz="914332"/>
            <a:r>
              <a:rPr lang="en-GB" sz="800" dirty="0">
                <a:solidFill>
                  <a:srgbClr val="3D4146"/>
                </a:solidFill>
              </a:rPr>
              <a:t>Exposure of CDD Risk Scores</a:t>
            </a:r>
          </a:p>
        </p:txBody>
      </p:sp>
      <p:sp>
        <p:nvSpPr>
          <p:cNvPr id="206" name="Rectangle 205"/>
          <p:cNvSpPr/>
          <p:nvPr/>
        </p:nvSpPr>
        <p:spPr>
          <a:xfrm>
            <a:off x="6252649" y="3341804"/>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07" name="TextBox 206"/>
          <p:cNvSpPr txBox="1"/>
          <p:nvPr/>
        </p:nvSpPr>
        <p:spPr>
          <a:xfrm>
            <a:off x="4491659" y="4123441"/>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08" name="TextBox 207"/>
          <p:cNvSpPr txBox="1"/>
          <p:nvPr/>
        </p:nvSpPr>
        <p:spPr>
          <a:xfrm>
            <a:off x="628111" y="3734595"/>
            <a:ext cx="439224" cy="107722"/>
          </a:xfrm>
          <a:prstGeom prst="rect">
            <a:avLst/>
          </a:prstGeom>
          <a:solidFill>
            <a:schemeClr val="accent1">
              <a:alpha val="69804"/>
            </a:schemeClr>
          </a:solidFill>
        </p:spPr>
        <p:txBody>
          <a:bodyPr wrap="none" lIns="0" tIns="0" rIns="0" bIns="0" rtlCol="0">
            <a:spAutoFit/>
          </a:bodyPr>
          <a:lstStyle/>
          <a:p>
            <a:pPr algn="ctr" defTabSz="914332"/>
            <a:r>
              <a:rPr lang="en-GB" sz="700" dirty="0">
                <a:solidFill>
                  <a:prstClr val="white"/>
                </a:solidFill>
              </a:rPr>
              <a:t>Foundation</a:t>
            </a:r>
          </a:p>
        </p:txBody>
      </p:sp>
      <p:sp>
        <p:nvSpPr>
          <p:cNvPr id="209" name="TextBox 208"/>
          <p:cNvSpPr txBox="1"/>
          <p:nvPr/>
        </p:nvSpPr>
        <p:spPr>
          <a:xfrm>
            <a:off x="2567102" y="3350523"/>
            <a:ext cx="288542" cy="107722"/>
          </a:xfrm>
          <a:prstGeom prst="rect">
            <a:avLst/>
          </a:prstGeom>
          <a:solidFill>
            <a:schemeClr val="tx1">
              <a:lumMod val="85000"/>
              <a:lumOff val="15000"/>
              <a:alpha val="69804"/>
            </a:schemeClr>
          </a:solidFill>
        </p:spPr>
        <p:txBody>
          <a:bodyPr wrap="none" lIns="0" tIns="0" rIns="0" bIns="0" rtlCol="0">
            <a:spAutoFit/>
          </a:bodyPr>
          <a:lstStyle/>
          <a:p>
            <a:pPr algn="ctr" defTabSz="914332"/>
            <a:r>
              <a:rPr lang="en-GB" sz="700" dirty="0">
                <a:solidFill>
                  <a:prstClr val="white"/>
                </a:solidFill>
              </a:rPr>
              <a:t> Mixed </a:t>
            </a:r>
          </a:p>
        </p:txBody>
      </p:sp>
      <p:sp>
        <p:nvSpPr>
          <p:cNvPr id="210" name="TextBox 209"/>
          <p:cNvSpPr txBox="1"/>
          <p:nvPr/>
        </p:nvSpPr>
        <p:spPr>
          <a:xfrm>
            <a:off x="634828" y="3340305"/>
            <a:ext cx="383118" cy="107722"/>
          </a:xfrm>
          <a:prstGeom prst="rect">
            <a:avLst/>
          </a:prstGeom>
          <a:solidFill>
            <a:srgbClr val="0070C0">
              <a:alpha val="69804"/>
            </a:srgbClr>
          </a:solidFill>
        </p:spPr>
        <p:txBody>
          <a:bodyPr wrap="none" lIns="0" tIns="0" rIns="0" bIns="0" rtlCol="0">
            <a:spAutoFit/>
          </a:bodyPr>
          <a:lstStyle/>
          <a:p>
            <a:pPr algn="ctr" defTabSz="914332"/>
            <a:r>
              <a:rPr lang="en-GB" sz="700" dirty="0">
                <a:solidFill>
                  <a:prstClr val="white"/>
                </a:solidFill>
              </a:rPr>
              <a:t>Enhanced</a:t>
            </a:r>
          </a:p>
        </p:txBody>
      </p:sp>
      <p:sp>
        <p:nvSpPr>
          <p:cNvPr id="212" name="TextBox 211"/>
          <p:cNvSpPr txBox="1"/>
          <p:nvPr/>
        </p:nvSpPr>
        <p:spPr>
          <a:xfrm>
            <a:off x="6436754" y="3334735"/>
            <a:ext cx="288542" cy="107722"/>
          </a:xfrm>
          <a:prstGeom prst="rect">
            <a:avLst/>
          </a:prstGeom>
          <a:solidFill>
            <a:schemeClr val="tx1">
              <a:lumMod val="85000"/>
              <a:lumOff val="15000"/>
              <a:alpha val="69804"/>
            </a:schemeClr>
          </a:solidFill>
        </p:spPr>
        <p:txBody>
          <a:bodyPr wrap="none" lIns="0" tIns="0" rIns="0" bIns="0" rtlCol="0">
            <a:spAutoFit/>
          </a:bodyPr>
          <a:lstStyle/>
          <a:p>
            <a:pPr algn="ctr" defTabSz="914332"/>
            <a:r>
              <a:rPr lang="en-GB" sz="700" dirty="0">
                <a:solidFill>
                  <a:prstClr val="white"/>
                </a:solidFill>
              </a:rPr>
              <a:t> Mixed </a:t>
            </a:r>
          </a:p>
        </p:txBody>
      </p:sp>
      <p:sp>
        <p:nvSpPr>
          <p:cNvPr id="213" name="Rectangle 212"/>
          <p:cNvSpPr/>
          <p:nvPr/>
        </p:nvSpPr>
        <p:spPr>
          <a:xfrm>
            <a:off x="4488665" y="3726433"/>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Hosted Solution (UK)</a:t>
            </a:r>
          </a:p>
          <a:p>
            <a:pPr algn="ctr" defTabSz="914332"/>
            <a:r>
              <a:rPr lang="en-GB" sz="800" dirty="0">
                <a:solidFill>
                  <a:srgbClr val="3D4146"/>
                </a:solidFill>
              </a:rPr>
              <a:t>Public hosted version for Compliance to focus on Tier 2 customers</a:t>
            </a:r>
          </a:p>
        </p:txBody>
      </p:sp>
      <p:sp>
        <p:nvSpPr>
          <p:cNvPr id="214" name="Rectangle 213"/>
          <p:cNvSpPr/>
          <p:nvPr/>
        </p:nvSpPr>
        <p:spPr>
          <a:xfrm>
            <a:off x="6255661" y="3726456"/>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15" name="TextBox 214"/>
          <p:cNvSpPr txBox="1"/>
          <p:nvPr/>
        </p:nvSpPr>
        <p:spPr>
          <a:xfrm>
            <a:off x="4500779" y="3349281"/>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17" name="TextBox 216"/>
          <p:cNvSpPr txBox="1"/>
          <p:nvPr/>
        </p:nvSpPr>
        <p:spPr>
          <a:xfrm>
            <a:off x="6436754" y="4113227"/>
            <a:ext cx="288542" cy="107722"/>
          </a:xfrm>
          <a:prstGeom prst="rect">
            <a:avLst/>
          </a:prstGeom>
          <a:solidFill>
            <a:schemeClr val="tx1">
              <a:lumMod val="85000"/>
              <a:lumOff val="15000"/>
              <a:alpha val="69804"/>
            </a:schemeClr>
          </a:solidFill>
        </p:spPr>
        <p:txBody>
          <a:bodyPr wrap="none" lIns="0" tIns="0" rIns="0" bIns="0" rtlCol="0">
            <a:spAutoFit/>
          </a:bodyPr>
          <a:lstStyle/>
          <a:p>
            <a:pPr algn="ctr" defTabSz="914332"/>
            <a:r>
              <a:rPr lang="en-GB" sz="700" dirty="0">
                <a:solidFill>
                  <a:prstClr val="white"/>
                </a:solidFill>
              </a:rPr>
              <a:t> Mixed </a:t>
            </a:r>
          </a:p>
        </p:txBody>
      </p:sp>
      <p:sp>
        <p:nvSpPr>
          <p:cNvPr id="218" name="TextBox 217"/>
          <p:cNvSpPr txBox="1"/>
          <p:nvPr/>
        </p:nvSpPr>
        <p:spPr>
          <a:xfrm>
            <a:off x="8383699" y="3731469"/>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19" name="Rectangle 218"/>
          <p:cNvSpPr/>
          <p:nvPr/>
        </p:nvSpPr>
        <p:spPr>
          <a:xfrm>
            <a:off x="-12744" y="4926531"/>
            <a:ext cx="12229331" cy="997408"/>
          </a:xfrm>
          <a:prstGeom prst="rect">
            <a:avLst/>
          </a:prstGeom>
          <a:solidFill>
            <a:srgbClr val="00B2A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800" dirty="0">
              <a:solidFill>
                <a:prstClr val="white"/>
              </a:solidFill>
              <a:ea typeface="Tahoma" panose="020B0604030504040204" pitchFamily="34" charset="0"/>
              <a:cs typeface="Tahoma" panose="020B0604030504040204" pitchFamily="34" charset="0"/>
            </a:endParaRPr>
          </a:p>
        </p:txBody>
      </p:sp>
      <p:sp>
        <p:nvSpPr>
          <p:cNvPr id="220" name="Rectangle 219"/>
          <p:cNvSpPr/>
          <p:nvPr/>
        </p:nvSpPr>
        <p:spPr>
          <a:xfrm>
            <a:off x="10284007" y="5402244"/>
            <a:ext cx="1908000" cy="3456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AAM Modernisation </a:t>
            </a:r>
            <a:r>
              <a:rPr lang="en-GB" sz="800" b="1" dirty="0" smtClean="0">
                <a:solidFill>
                  <a:srgbClr val="3D4146"/>
                </a:solidFill>
              </a:rPr>
              <a:t>(MVP</a:t>
            </a:r>
            <a:r>
              <a:rPr lang="en-GB" sz="800" b="1" dirty="0">
                <a:solidFill>
                  <a:srgbClr val="3D4146"/>
                </a:solidFill>
              </a:rPr>
              <a:t>)</a:t>
            </a:r>
            <a:br>
              <a:rPr lang="en-GB" sz="800" b="1" dirty="0">
                <a:solidFill>
                  <a:srgbClr val="3D4146"/>
                </a:solidFill>
              </a:rPr>
            </a:br>
            <a:r>
              <a:rPr lang="en-GB" sz="800" dirty="0">
                <a:solidFill>
                  <a:srgbClr val="3D4146"/>
                </a:solidFill>
              </a:rPr>
              <a:t>Next generation of AAM solution including real time risk scoring</a:t>
            </a:r>
          </a:p>
        </p:txBody>
      </p:sp>
      <p:sp>
        <p:nvSpPr>
          <p:cNvPr id="223" name="Rectangle 222"/>
          <p:cNvSpPr/>
          <p:nvPr/>
        </p:nvSpPr>
        <p:spPr>
          <a:xfrm>
            <a:off x="4500779" y="5402244"/>
            <a:ext cx="1908000" cy="34560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smtClean="0">
                <a:solidFill>
                  <a:srgbClr val="3D4146"/>
                </a:solidFill>
              </a:rPr>
              <a:t>Omni-Channel</a:t>
            </a:r>
            <a:endParaRPr lang="en-GB" sz="800" b="1" dirty="0">
              <a:solidFill>
                <a:srgbClr val="3D4146"/>
              </a:solidFill>
            </a:endParaRPr>
          </a:p>
          <a:p>
            <a:pPr algn="ctr" defTabSz="914332"/>
            <a:r>
              <a:rPr lang="en-GB" sz="800" dirty="0">
                <a:solidFill>
                  <a:srgbClr val="3D4146"/>
                </a:solidFill>
              </a:rPr>
              <a:t>Omni-channel detection integrating new risk signals</a:t>
            </a:r>
          </a:p>
        </p:txBody>
      </p:sp>
      <p:sp>
        <p:nvSpPr>
          <p:cNvPr id="224" name="Rectangle 223"/>
          <p:cNvSpPr/>
          <p:nvPr/>
        </p:nvSpPr>
        <p:spPr>
          <a:xfrm>
            <a:off x="6264763" y="5402244"/>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25" name="Rectangle 224"/>
          <p:cNvSpPr/>
          <p:nvPr/>
        </p:nvSpPr>
        <p:spPr>
          <a:xfrm>
            <a:off x="2559897" y="4998045"/>
            <a:ext cx="1908000" cy="3456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PF Enhancements</a:t>
            </a:r>
          </a:p>
          <a:p>
            <a:pPr algn="ctr" defTabSz="914332"/>
            <a:r>
              <a:rPr lang="en-GB" sz="800" dirty="0">
                <a:solidFill>
                  <a:schemeClr val="bg1"/>
                </a:solidFill>
              </a:rPr>
              <a:t>Improvements to scenarios, PF dashboard, and DPA integration</a:t>
            </a:r>
          </a:p>
        </p:txBody>
      </p:sp>
      <p:sp>
        <p:nvSpPr>
          <p:cNvPr id="226" name="Rectangle 225"/>
          <p:cNvSpPr/>
          <p:nvPr/>
        </p:nvSpPr>
        <p:spPr>
          <a:xfrm>
            <a:off x="4323881" y="4998048"/>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27" name="Rectangle 226"/>
          <p:cNvSpPr/>
          <p:nvPr/>
        </p:nvSpPr>
        <p:spPr>
          <a:xfrm>
            <a:off x="12047984" y="5402244"/>
            <a:ext cx="144016" cy="92477"/>
          </a:xfrm>
          <a:prstGeom prst="rect">
            <a:avLst/>
          </a:prstGeom>
          <a:solidFill>
            <a:srgbClr val="82C83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28" name="Rectangle 227"/>
          <p:cNvSpPr/>
          <p:nvPr/>
        </p:nvSpPr>
        <p:spPr>
          <a:xfrm>
            <a:off x="4488665" y="4992593"/>
            <a:ext cx="1908000" cy="34560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Real-time Channel</a:t>
            </a:r>
          </a:p>
          <a:p>
            <a:pPr algn="ctr" defTabSz="914332"/>
            <a:r>
              <a:rPr lang="en-GB" sz="800" dirty="0">
                <a:solidFill>
                  <a:srgbClr val="3D4146"/>
                </a:solidFill>
              </a:rPr>
              <a:t>New ISO20022 adaptor, US </a:t>
            </a:r>
            <a:r>
              <a:rPr lang="en-GB" sz="800" dirty="0" smtClean="0">
                <a:solidFill>
                  <a:srgbClr val="3D4146"/>
                </a:solidFill>
              </a:rPr>
              <a:t>real </a:t>
            </a:r>
            <a:r>
              <a:rPr lang="en-GB" sz="800" dirty="0">
                <a:solidFill>
                  <a:srgbClr val="3D4146"/>
                </a:solidFill>
              </a:rPr>
              <a:t>time </a:t>
            </a:r>
            <a:r>
              <a:rPr lang="en-GB" sz="800" dirty="0" smtClean="0">
                <a:solidFill>
                  <a:srgbClr val="3D4146"/>
                </a:solidFill>
              </a:rPr>
              <a:t>payments, 3</a:t>
            </a:r>
            <a:r>
              <a:rPr lang="en-GB" sz="800" baseline="30000" dirty="0" smtClean="0">
                <a:solidFill>
                  <a:srgbClr val="3D4146"/>
                </a:solidFill>
              </a:rPr>
              <a:t>rd</a:t>
            </a:r>
            <a:r>
              <a:rPr lang="en-GB" sz="800" dirty="0" smtClean="0">
                <a:solidFill>
                  <a:srgbClr val="3D4146"/>
                </a:solidFill>
              </a:rPr>
              <a:t> party data ingestion</a:t>
            </a:r>
            <a:endParaRPr lang="en-GB" sz="800" dirty="0">
              <a:solidFill>
                <a:srgbClr val="3D4146"/>
              </a:solidFill>
            </a:endParaRPr>
          </a:p>
        </p:txBody>
      </p:sp>
      <p:sp>
        <p:nvSpPr>
          <p:cNvPr id="229" name="Rectangle 228"/>
          <p:cNvSpPr/>
          <p:nvPr/>
        </p:nvSpPr>
        <p:spPr>
          <a:xfrm>
            <a:off x="6252649" y="4992596"/>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34" name="TextBox 233"/>
          <p:cNvSpPr txBox="1"/>
          <p:nvPr/>
        </p:nvSpPr>
        <p:spPr>
          <a:xfrm rot="16200000">
            <a:off x="-340840" y="5243425"/>
            <a:ext cx="1228131" cy="338555"/>
          </a:xfrm>
          <a:prstGeom prst="rect">
            <a:avLst/>
          </a:prstGeom>
          <a:noFill/>
        </p:spPr>
        <p:txBody>
          <a:bodyPr wrap="square" lIns="0" tIns="0" rIns="0" bIns="0" rtlCol="0">
            <a:spAutoFit/>
          </a:bodyPr>
          <a:lstStyle/>
          <a:p>
            <a:pPr algn="ctr" defTabSz="914332"/>
            <a:r>
              <a:rPr lang="en-GB" sz="1100" b="1" dirty="0">
                <a:solidFill>
                  <a:prstClr val="white"/>
                </a:solidFill>
              </a:rPr>
              <a:t>BANKING</a:t>
            </a:r>
          </a:p>
          <a:p>
            <a:pPr algn="ctr" defTabSz="914332"/>
            <a:r>
              <a:rPr lang="en-GB" sz="1100" b="1" dirty="0">
                <a:solidFill>
                  <a:prstClr val="white"/>
                </a:solidFill>
              </a:rPr>
              <a:t>FRAUD</a:t>
            </a:r>
          </a:p>
        </p:txBody>
      </p:sp>
      <p:sp>
        <p:nvSpPr>
          <p:cNvPr id="235" name="TextBox 234"/>
          <p:cNvSpPr txBox="1"/>
          <p:nvPr/>
        </p:nvSpPr>
        <p:spPr>
          <a:xfrm>
            <a:off x="2567611" y="5011324"/>
            <a:ext cx="439224" cy="107722"/>
          </a:xfrm>
          <a:prstGeom prst="rect">
            <a:avLst/>
          </a:prstGeom>
          <a:solidFill>
            <a:schemeClr val="accent1">
              <a:alpha val="69804"/>
            </a:schemeClr>
          </a:solidFill>
        </p:spPr>
        <p:txBody>
          <a:bodyPr wrap="none" lIns="0" tIns="0" rIns="0" bIns="0" rtlCol="0">
            <a:spAutoFit/>
          </a:bodyPr>
          <a:lstStyle/>
          <a:p>
            <a:pPr algn="ctr" defTabSz="914332"/>
            <a:r>
              <a:rPr lang="en-GB" sz="700" dirty="0">
                <a:solidFill>
                  <a:prstClr val="white"/>
                </a:solidFill>
              </a:rPr>
              <a:t>Foundation</a:t>
            </a:r>
          </a:p>
        </p:txBody>
      </p:sp>
      <p:sp>
        <p:nvSpPr>
          <p:cNvPr id="236" name="TextBox 235"/>
          <p:cNvSpPr txBox="1"/>
          <p:nvPr/>
        </p:nvSpPr>
        <p:spPr>
          <a:xfrm>
            <a:off x="4500779" y="5415523"/>
            <a:ext cx="439224" cy="107722"/>
          </a:xfrm>
          <a:prstGeom prst="rect">
            <a:avLst/>
          </a:prstGeom>
          <a:solidFill>
            <a:schemeClr val="accent1">
              <a:alpha val="69804"/>
            </a:schemeClr>
          </a:solidFill>
        </p:spPr>
        <p:txBody>
          <a:bodyPr wrap="none" lIns="0" tIns="0" rIns="0" bIns="0" rtlCol="0">
            <a:spAutoFit/>
          </a:bodyPr>
          <a:lstStyle/>
          <a:p>
            <a:pPr algn="ctr" defTabSz="914332"/>
            <a:r>
              <a:rPr lang="en-GB" sz="700" dirty="0">
                <a:solidFill>
                  <a:prstClr val="white"/>
                </a:solidFill>
              </a:rPr>
              <a:t>Foundation</a:t>
            </a:r>
          </a:p>
        </p:txBody>
      </p:sp>
      <p:sp>
        <p:nvSpPr>
          <p:cNvPr id="239" name="TextBox 238"/>
          <p:cNvSpPr txBox="1"/>
          <p:nvPr/>
        </p:nvSpPr>
        <p:spPr>
          <a:xfrm>
            <a:off x="4500032" y="5005293"/>
            <a:ext cx="383118" cy="107722"/>
          </a:xfrm>
          <a:prstGeom prst="rect">
            <a:avLst/>
          </a:prstGeom>
          <a:solidFill>
            <a:srgbClr val="0070C0">
              <a:alpha val="69804"/>
            </a:srgbClr>
          </a:solidFill>
        </p:spPr>
        <p:txBody>
          <a:bodyPr wrap="none" lIns="0" tIns="0" rIns="0" bIns="0" rtlCol="0">
            <a:spAutoFit/>
          </a:bodyPr>
          <a:lstStyle/>
          <a:p>
            <a:pPr algn="ctr" defTabSz="914332"/>
            <a:r>
              <a:rPr lang="en-GB" sz="700" dirty="0">
                <a:solidFill>
                  <a:prstClr val="white"/>
                </a:solidFill>
              </a:rPr>
              <a:t>Enhanced</a:t>
            </a:r>
          </a:p>
        </p:txBody>
      </p:sp>
      <p:sp>
        <p:nvSpPr>
          <p:cNvPr id="241" name="Rectangle 240"/>
          <p:cNvSpPr/>
          <p:nvPr/>
        </p:nvSpPr>
        <p:spPr>
          <a:xfrm>
            <a:off x="10284007" y="1230660"/>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Hosted Solution</a:t>
            </a:r>
            <a:br>
              <a:rPr lang="en-GB" sz="800" b="1" dirty="0">
                <a:solidFill>
                  <a:srgbClr val="3D4146"/>
                </a:solidFill>
              </a:rPr>
            </a:br>
            <a:r>
              <a:rPr lang="en-GB" sz="800" dirty="0">
                <a:solidFill>
                  <a:srgbClr val="3D4146"/>
                </a:solidFill>
              </a:rPr>
              <a:t>SaaS deployment capability for FinCrime solution</a:t>
            </a:r>
          </a:p>
        </p:txBody>
      </p:sp>
      <p:sp>
        <p:nvSpPr>
          <p:cNvPr id="242" name="Rectangle 241"/>
          <p:cNvSpPr/>
          <p:nvPr/>
        </p:nvSpPr>
        <p:spPr>
          <a:xfrm>
            <a:off x="12047984" y="1230684"/>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43" name="Rectangle 242"/>
          <p:cNvSpPr/>
          <p:nvPr/>
        </p:nvSpPr>
        <p:spPr>
          <a:xfrm>
            <a:off x="2559897" y="1230660"/>
            <a:ext cx="1908000" cy="345600"/>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chemeClr val="bg1"/>
                </a:solidFill>
              </a:rPr>
              <a:t>AAP 2.6</a:t>
            </a:r>
          </a:p>
          <a:p>
            <a:pPr algn="ctr" defTabSz="914332"/>
            <a:r>
              <a:rPr lang="en-GB" sz="800" dirty="0">
                <a:solidFill>
                  <a:schemeClr val="bg1"/>
                </a:solidFill>
              </a:rPr>
              <a:t>Model Gov. report, data drill </a:t>
            </a:r>
            <a:r>
              <a:rPr lang="en-GB" sz="800" dirty="0" smtClean="0">
                <a:solidFill>
                  <a:schemeClr val="bg1"/>
                </a:solidFill>
              </a:rPr>
              <a:t>down</a:t>
            </a:r>
            <a:r>
              <a:rPr lang="en-GB" sz="800" dirty="0">
                <a:solidFill>
                  <a:schemeClr val="bg1"/>
                </a:solidFill>
              </a:rPr>
              <a:t>,  and model simulation</a:t>
            </a:r>
            <a:endParaRPr lang="en-GB" sz="800" dirty="0">
              <a:solidFill>
                <a:schemeClr val="bg1"/>
              </a:solidFill>
              <a:ea typeface="Tahoma" panose="020B0604030504040204" pitchFamily="34" charset="0"/>
              <a:cs typeface="Tahoma" panose="020B0604030504040204" pitchFamily="34" charset="0"/>
            </a:endParaRPr>
          </a:p>
        </p:txBody>
      </p:sp>
      <p:sp>
        <p:nvSpPr>
          <p:cNvPr id="244" name="Rectangle 243"/>
          <p:cNvSpPr/>
          <p:nvPr/>
        </p:nvSpPr>
        <p:spPr>
          <a:xfrm>
            <a:off x="4488665" y="1230660"/>
            <a:ext cx="1908000" cy="34560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AAP </a:t>
            </a:r>
            <a:r>
              <a:rPr lang="en-GB" sz="800" b="1" dirty="0" smtClean="0">
                <a:solidFill>
                  <a:srgbClr val="3D4146"/>
                </a:solidFill>
              </a:rPr>
              <a:t>8.1.0</a:t>
            </a:r>
            <a:endParaRPr lang="en-GB" sz="800" b="1" dirty="0">
              <a:solidFill>
                <a:srgbClr val="3D4146"/>
              </a:solidFill>
            </a:endParaRPr>
          </a:p>
          <a:p>
            <a:pPr algn="ctr" defTabSz="914332"/>
            <a:r>
              <a:rPr lang="en-GB" sz="800" dirty="0">
                <a:solidFill>
                  <a:srgbClr val="3D4146"/>
                </a:solidFill>
              </a:rPr>
              <a:t>Alert explanation and improve deployment flexibility (PMML)</a:t>
            </a:r>
          </a:p>
        </p:txBody>
      </p:sp>
      <p:sp>
        <p:nvSpPr>
          <p:cNvPr id="245" name="Rectangle 244"/>
          <p:cNvSpPr/>
          <p:nvPr/>
        </p:nvSpPr>
        <p:spPr>
          <a:xfrm>
            <a:off x="4323881" y="1230684"/>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46" name="Rectangle 245"/>
          <p:cNvSpPr/>
          <p:nvPr/>
        </p:nvSpPr>
        <p:spPr>
          <a:xfrm>
            <a:off x="6252649" y="1230684"/>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47" name="Rectangle 246"/>
          <p:cNvSpPr/>
          <p:nvPr/>
        </p:nvSpPr>
        <p:spPr>
          <a:xfrm>
            <a:off x="6436752" y="1230660"/>
            <a:ext cx="1908000" cy="34560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smtClean="0">
                <a:solidFill>
                  <a:srgbClr val="3D4146"/>
                </a:solidFill>
              </a:rPr>
              <a:t>AAP 8.1.1</a:t>
            </a:r>
            <a:endParaRPr lang="en-GB" sz="800" b="1" dirty="0">
              <a:solidFill>
                <a:srgbClr val="3D4146"/>
              </a:solidFill>
            </a:endParaRPr>
          </a:p>
          <a:p>
            <a:pPr algn="ctr" defTabSz="914332"/>
            <a:r>
              <a:rPr lang="en-GB" sz="800" dirty="0">
                <a:solidFill>
                  <a:srgbClr val="3D4146"/>
                </a:solidFill>
              </a:rPr>
              <a:t>Track model performance, and simulation of Fraud models</a:t>
            </a:r>
          </a:p>
        </p:txBody>
      </p:sp>
      <p:sp>
        <p:nvSpPr>
          <p:cNvPr id="248" name="Rectangle 247"/>
          <p:cNvSpPr/>
          <p:nvPr/>
        </p:nvSpPr>
        <p:spPr>
          <a:xfrm>
            <a:off x="8200736" y="1230684"/>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49" name="Rectangle 248"/>
          <p:cNvSpPr/>
          <p:nvPr/>
        </p:nvSpPr>
        <p:spPr>
          <a:xfrm>
            <a:off x="8353605" y="1230660"/>
            <a:ext cx="1908000" cy="34560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AAP </a:t>
            </a:r>
            <a:r>
              <a:rPr lang="en-GB" sz="800" b="1" dirty="0" smtClean="0">
                <a:solidFill>
                  <a:srgbClr val="3D4146"/>
                </a:solidFill>
              </a:rPr>
              <a:t>8.1.2</a:t>
            </a:r>
            <a:endParaRPr lang="en-GB" sz="800" b="1" dirty="0">
              <a:solidFill>
                <a:srgbClr val="3D4146"/>
              </a:solidFill>
            </a:endParaRPr>
          </a:p>
          <a:p>
            <a:pPr algn="ctr" defTabSz="914332"/>
            <a:r>
              <a:rPr lang="en-GB" sz="800" dirty="0">
                <a:solidFill>
                  <a:srgbClr val="3D4146"/>
                </a:solidFill>
              </a:rPr>
              <a:t>Data partitioning, simulation learning</a:t>
            </a:r>
          </a:p>
          <a:p>
            <a:pPr algn="ctr" defTabSz="914332"/>
            <a:endParaRPr lang="en-GB" sz="800" dirty="0">
              <a:solidFill>
                <a:srgbClr val="3D4146"/>
              </a:solidFill>
            </a:endParaRPr>
          </a:p>
        </p:txBody>
      </p:sp>
      <p:sp>
        <p:nvSpPr>
          <p:cNvPr id="250" name="Rectangle 249"/>
          <p:cNvSpPr/>
          <p:nvPr/>
        </p:nvSpPr>
        <p:spPr>
          <a:xfrm>
            <a:off x="10117583" y="1230684"/>
            <a:ext cx="144016" cy="924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251" name="TextBox 250"/>
          <p:cNvSpPr txBox="1"/>
          <p:nvPr/>
        </p:nvSpPr>
        <p:spPr>
          <a:xfrm>
            <a:off x="2563475" y="1244321"/>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52" name="TextBox 251"/>
          <p:cNvSpPr txBox="1"/>
          <p:nvPr/>
        </p:nvSpPr>
        <p:spPr>
          <a:xfrm>
            <a:off x="4497615" y="1244321"/>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53" name="TextBox 252"/>
          <p:cNvSpPr txBox="1"/>
          <p:nvPr/>
        </p:nvSpPr>
        <p:spPr>
          <a:xfrm>
            <a:off x="6436755" y="1244321"/>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254" name="TextBox 253"/>
          <p:cNvSpPr txBox="1"/>
          <p:nvPr/>
        </p:nvSpPr>
        <p:spPr>
          <a:xfrm>
            <a:off x="8362482" y="1237285"/>
            <a:ext cx="411972" cy="107722"/>
          </a:xfrm>
          <a:prstGeom prst="rect">
            <a:avLst/>
          </a:prstGeom>
          <a:solidFill>
            <a:srgbClr val="00B050">
              <a:alpha val="69804"/>
            </a:srgbClr>
          </a:solidFill>
        </p:spPr>
        <p:txBody>
          <a:bodyPr wrap="none" lIns="0" tIns="0" rIns="0" bIns="0" rtlCol="0">
            <a:spAutoFit/>
          </a:bodyPr>
          <a:lstStyle/>
          <a:p>
            <a:pPr algn="ctr" defTabSz="914332"/>
            <a:r>
              <a:rPr lang="en-GB" sz="700" dirty="0">
                <a:solidFill>
                  <a:prstClr val="white"/>
                </a:solidFill>
              </a:rPr>
              <a:t>Advanced </a:t>
            </a:r>
          </a:p>
        </p:txBody>
      </p:sp>
      <p:sp>
        <p:nvSpPr>
          <p:cNvPr id="123" name="Rectangle 122"/>
          <p:cNvSpPr/>
          <p:nvPr/>
        </p:nvSpPr>
        <p:spPr>
          <a:xfrm>
            <a:off x="612843" y="1160183"/>
            <a:ext cx="5786836" cy="4763759"/>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defTabSz="914332"/>
            <a:endParaRPr lang="en-GB" sz="1100" dirty="0">
              <a:solidFill>
                <a:srgbClr val="3D4146"/>
              </a:solidFill>
            </a:endParaRPr>
          </a:p>
        </p:txBody>
      </p:sp>
      <p:sp>
        <p:nvSpPr>
          <p:cNvPr id="83" name="Rectangle 82"/>
          <p:cNvSpPr/>
          <p:nvPr/>
        </p:nvSpPr>
        <p:spPr>
          <a:xfrm>
            <a:off x="6436755" y="1165803"/>
            <a:ext cx="3815990" cy="4758137"/>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defTabSz="914332"/>
            <a:endParaRPr lang="en-GB" sz="1100" dirty="0">
              <a:solidFill>
                <a:srgbClr val="3D4146"/>
              </a:solidFill>
            </a:endParaRPr>
          </a:p>
        </p:txBody>
      </p:sp>
      <p:sp>
        <p:nvSpPr>
          <p:cNvPr id="90" name="Rectangle 89"/>
          <p:cNvSpPr/>
          <p:nvPr/>
        </p:nvSpPr>
        <p:spPr>
          <a:xfrm>
            <a:off x="4497613" y="2035140"/>
            <a:ext cx="7694264" cy="345600"/>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Dynamic </a:t>
            </a:r>
            <a:r>
              <a:rPr lang="en-GB" sz="800" b="1" dirty="0" smtClean="0">
                <a:solidFill>
                  <a:srgbClr val="3D4146"/>
                </a:solidFill>
              </a:rPr>
              <a:t>NetReveal (Q1 2022)</a:t>
            </a:r>
            <a:r>
              <a:rPr lang="en-GB" sz="800" b="1" dirty="0">
                <a:solidFill>
                  <a:srgbClr val="3D4146"/>
                </a:solidFill>
              </a:rPr>
              <a:t/>
            </a:r>
            <a:br>
              <a:rPr lang="en-GB" sz="800" b="1" dirty="0">
                <a:solidFill>
                  <a:srgbClr val="3D4146"/>
                </a:solidFill>
              </a:rPr>
            </a:br>
            <a:r>
              <a:rPr lang="en-GB" sz="800" dirty="0">
                <a:solidFill>
                  <a:srgbClr val="3D4146"/>
                </a:solidFill>
              </a:rPr>
              <a:t>Simplify upgrades, increase personalisation, support cloud adoption reducing TCO, and reduce engineering overhead</a:t>
            </a:r>
            <a:endParaRPr lang="en-GB" sz="800" dirty="0">
              <a:solidFill>
                <a:srgbClr val="FF0000"/>
              </a:solidFill>
            </a:endParaRPr>
          </a:p>
        </p:txBody>
      </p:sp>
      <p:sp>
        <p:nvSpPr>
          <p:cNvPr id="115" name="Rectangle 114"/>
          <p:cNvSpPr/>
          <p:nvPr/>
        </p:nvSpPr>
        <p:spPr>
          <a:xfrm>
            <a:off x="8344745" y="6457784"/>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Hosted Solution (US)</a:t>
            </a:r>
          </a:p>
          <a:p>
            <a:pPr algn="ctr" defTabSz="914332"/>
            <a:r>
              <a:rPr lang="en-GB" sz="800" dirty="0">
                <a:solidFill>
                  <a:srgbClr val="3D4146"/>
                </a:solidFill>
              </a:rPr>
              <a:t>Public hosted version for Insurance Fraud customers</a:t>
            </a:r>
          </a:p>
        </p:txBody>
      </p:sp>
      <p:sp>
        <p:nvSpPr>
          <p:cNvPr id="118" name="Rectangle 117"/>
          <p:cNvSpPr/>
          <p:nvPr/>
        </p:nvSpPr>
        <p:spPr>
          <a:xfrm>
            <a:off x="10111741" y="6457807"/>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19" name="Rectangle 118"/>
          <p:cNvSpPr/>
          <p:nvPr/>
        </p:nvSpPr>
        <p:spPr>
          <a:xfrm>
            <a:off x="4473340" y="5999873"/>
            <a:ext cx="1908000" cy="3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r>
              <a:rPr lang="en-GB" sz="800" b="1" dirty="0">
                <a:solidFill>
                  <a:srgbClr val="3D4146"/>
                </a:solidFill>
              </a:rPr>
              <a:t>Hosted Solution (UK)</a:t>
            </a:r>
          </a:p>
          <a:p>
            <a:pPr algn="ctr" defTabSz="914332"/>
            <a:r>
              <a:rPr lang="en-GB" sz="800" dirty="0">
                <a:solidFill>
                  <a:srgbClr val="3D4146"/>
                </a:solidFill>
              </a:rPr>
              <a:t>Public hosted version for Insurance Fraud customers</a:t>
            </a:r>
          </a:p>
        </p:txBody>
      </p:sp>
      <p:sp>
        <p:nvSpPr>
          <p:cNvPr id="121" name="Rectangle 120"/>
          <p:cNvSpPr/>
          <p:nvPr/>
        </p:nvSpPr>
        <p:spPr>
          <a:xfrm>
            <a:off x="6240336" y="5999896"/>
            <a:ext cx="144016" cy="9247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
        <p:nvSpPr>
          <p:cNvPr id="125" name="Rectangle 124"/>
          <p:cNvSpPr/>
          <p:nvPr/>
        </p:nvSpPr>
        <p:spPr>
          <a:xfrm>
            <a:off x="12013563" y="2060925"/>
            <a:ext cx="144016" cy="9247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defTabSz="914332"/>
            <a:endParaRPr lang="en-GB" sz="1700" dirty="0">
              <a:solidFill>
                <a:prstClr val="white"/>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15643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SNA Defect Tracking + Open Defects + Defect Resolution Trends</a:t>
            </a:r>
            <a:endParaRPr lang="en-GB" dirty="0"/>
          </a:p>
        </p:txBody>
      </p:sp>
      <p:sp>
        <p:nvSpPr>
          <p:cNvPr id="4" name="Title 3"/>
          <p:cNvSpPr>
            <a:spLocks noGrp="1"/>
          </p:cNvSpPr>
          <p:nvPr>
            <p:ph type="title"/>
          </p:nvPr>
        </p:nvSpPr>
        <p:spPr/>
        <p:txBody>
          <a:bodyPr/>
          <a:lstStyle/>
          <a:p>
            <a:r>
              <a:rPr lang="en-GB" dirty="0" smtClean="0"/>
              <a:t>Defect Tracking Metrics – February 2020</a:t>
            </a:r>
            <a:endParaRPr lang="en-GB" dirty="0"/>
          </a:p>
        </p:txBody>
      </p:sp>
      <p:sp>
        <p:nvSpPr>
          <p:cNvPr id="8" name="Content Placeholder 1"/>
          <p:cNvSpPr>
            <a:spLocks noGrp="1"/>
          </p:cNvSpPr>
          <p:nvPr>
            <p:ph idx="1"/>
          </p:nvPr>
        </p:nvSpPr>
        <p:spPr>
          <a:xfrm>
            <a:off x="331291" y="5542944"/>
            <a:ext cx="3431524" cy="349937"/>
          </a:xfrm>
        </p:spPr>
        <p:txBody>
          <a:bodyPr/>
          <a:lstStyle/>
          <a:p>
            <a:pPr>
              <a:buClr>
                <a:schemeClr val="accent1"/>
              </a:buClr>
              <a:buFont typeface="Wingdings" panose="05000000000000000000" pitchFamily="2" charset="2"/>
              <a:buChar char="§"/>
            </a:pPr>
            <a:r>
              <a:rPr lang="en-GB" sz="1400" dirty="0" smtClean="0"/>
              <a:t>NR SNA Component – Volume  of defects created in the last  200 days.</a:t>
            </a:r>
          </a:p>
        </p:txBody>
      </p:sp>
      <p:sp>
        <p:nvSpPr>
          <p:cNvPr id="11" name="Content Placeholder 1"/>
          <p:cNvSpPr txBox="1">
            <a:spLocks/>
          </p:cNvSpPr>
          <p:nvPr/>
        </p:nvSpPr>
        <p:spPr bwMode="gray">
          <a:xfrm>
            <a:off x="3827575" y="5522143"/>
            <a:ext cx="4324350"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a:solidFill>
                  <a:srgbClr val="3D4146"/>
                </a:solidFill>
              </a:rPr>
              <a:t>NR </a:t>
            </a:r>
            <a:r>
              <a:rPr lang="en-GB" sz="1400" dirty="0" smtClean="0">
                <a:solidFill>
                  <a:srgbClr val="3D4146"/>
                </a:solidFill>
              </a:rPr>
              <a:t>SNA – Average number of days issues remained unresolved.</a:t>
            </a:r>
          </a:p>
        </p:txBody>
      </p:sp>
      <p:sp>
        <p:nvSpPr>
          <p:cNvPr id="12" name="Content Placeholder 1"/>
          <p:cNvSpPr txBox="1">
            <a:spLocks/>
          </p:cNvSpPr>
          <p:nvPr/>
        </p:nvSpPr>
        <p:spPr bwMode="gray">
          <a:xfrm>
            <a:off x="8151926" y="5496016"/>
            <a:ext cx="4019100"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NR SNA – Current open issue profile (</a:t>
            </a:r>
            <a:r>
              <a:rPr lang="en-GB" sz="1400" dirty="0"/>
              <a:t>created in the last  200 </a:t>
            </a:r>
            <a:r>
              <a:rPr lang="en-GB" sz="1400" dirty="0" smtClean="0"/>
              <a:t>days</a:t>
            </a:r>
            <a:r>
              <a:rPr lang="en-GB" sz="1400" dirty="0" smtClean="0">
                <a:solidFill>
                  <a:srgbClr val="3D4146"/>
                </a:solidFill>
              </a:rPr>
              <a:t>) </a:t>
            </a:r>
            <a:r>
              <a:rPr lang="en-GB" sz="1400" dirty="0">
                <a:solidFill>
                  <a:srgbClr val="3D4146"/>
                </a:solidFill>
              </a:rPr>
              <a:t/>
            </a:r>
            <a:br>
              <a:rPr lang="en-GB" sz="1400" dirty="0">
                <a:solidFill>
                  <a:srgbClr val="3D4146"/>
                </a:solidFill>
              </a:rPr>
            </a:br>
            <a:r>
              <a:rPr lang="en-GB" sz="1400" dirty="0" smtClean="0">
                <a:solidFill>
                  <a:srgbClr val="3D4146"/>
                </a:solidFill>
              </a:rPr>
              <a:t>15 P2 – P4 defects were raised in February 2020</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4" y="1470397"/>
            <a:ext cx="4035600" cy="349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7871" y="1470397"/>
            <a:ext cx="4035600" cy="349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982" y="1470397"/>
            <a:ext cx="4035600" cy="349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94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APPSDEV Defect Tracking – APPS 8.x development and post release timeframe</a:t>
            </a:r>
            <a:endParaRPr lang="en-GB" dirty="0"/>
          </a:p>
        </p:txBody>
      </p:sp>
      <p:sp>
        <p:nvSpPr>
          <p:cNvPr id="4" name="Title 3"/>
          <p:cNvSpPr>
            <a:spLocks noGrp="1"/>
          </p:cNvSpPr>
          <p:nvPr>
            <p:ph type="title"/>
          </p:nvPr>
        </p:nvSpPr>
        <p:spPr/>
        <p:txBody>
          <a:bodyPr/>
          <a:lstStyle/>
          <a:p>
            <a:r>
              <a:rPr lang="en-GB" dirty="0" smtClean="0"/>
              <a:t>Defect Tracking Metrics – February 2020</a:t>
            </a:r>
            <a:endParaRPr lang="en-GB" dirty="0"/>
          </a:p>
        </p:txBody>
      </p:sp>
      <p:sp>
        <p:nvSpPr>
          <p:cNvPr id="8" name="Content Placeholder 1"/>
          <p:cNvSpPr>
            <a:spLocks noGrp="1"/>
          </p:cNvSpPr>
          <p:nvPr>
            <p:ph idx="1"/>
          </p:nvPr>
        </p:nvSpPr>
        <p:spPr>
          <a:xfrm>
            <a:off x="487333" y="5481790"/>
            <a:ext cx="3431524" cy="349937"/>
          </a:xfrm>
        </p:spPr>
        <p:txBody>
          <a:bodyPr/>
          <a:lstStyle/>
          <a:p>
            <a:pPr>
              <a:buClr>
                <a:schemeClr val="accent1"/>
              </a:buClr>
              <a:buFont typeface="Wingdings" panose="05000000000000000000" pitchFamily="2" charset="2"/>
              <a:buChar char="§"/>
            </a:pPr>
            <a:r>
              <a:rPr lang="en-GB" sz="1400" dirty="0" smtClean="0"/>
              <a:t>APPSDEV – Rate of defects created vs resolved – in the last  60 days.</a:t>
            </a:r>
          </a:p>
        </p:txBody>
      </p:sp>
      <p:sp>
        <p:nvSpPr>
          <p:cNvPr id="11" name="Content Placeholder 1"/>
          <p:cNvSpPr txBox="1">
            <a:spLocks/>
          </p:cNvSpPr>
          <p:nvPr/>
        </p:nvSpPr>
        <p:spPr bwMode="gray">
          <a:xfrm>
            <a:off x="4051520" y="5471756"/>
            <a:ext cx="4324350"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APPSDEV – Rate of defects, raised by Scrum teams, in APPS 8.1  timeframe. (“4.x” JIRA query expanded to cover APPS 8.1).</a:t>
            </a:r>
          </a:p>
        </p:txBody>
      </p:sp>
      <p:sp>
        <p:nvSpPr>
          <p:cNvPr id="12" name="Content Placeholder 1"/>
          <p:cNvSpPr txBox="1">
            <a:spLocks/>
          </p:cNvSpPr>
          <p:nvPr/>
        </p:nvSpPr>
        <p:spPr bwMode="gray">
          <a:xfrm>
            <a:off x="4088350" y="6211985"/>
            <a:ext cx="4324350"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APPSDEV – Breakdown of defects raised, by Engineering Scrum teams, in last 200 days by Component.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97" y="1352567"/>
            <a:ext cx="4035600" cy="3944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561" y="1352566"/>
            <a:ext cx="4035600" cy="3944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5870" y="1352567"/>
            <a:ext cx="3424244" cy="4859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496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Q1 2019-Q1 2020 Overview of APPS Defect Volumes (APPSDEV on GEP JIRA + WLM APPS)</a:t>
            </a:r>
            <a:endParaRPr lang="en-GB" dirty="0"/>
          </a:p>
        </p:txBody>
      </p:sp>
      <p:sp>
        <p:nvSpPr>
          <p:cNvPr id="4" name="Title 3"/>
          <p:cNvSpPr>
            <a:spLocks noGrp="1"/>
          </p:cNvSpPr>
          <p:nvPr>
            <p:ph type="title"/>
          </p:nvPr>
        </p:nvSpPr>
        <p:spPr/>
        <p:txBody>
          <a:bodyPr/>
          <a:lstStyle/>
          <a:p>
            <a:r>
              <a:rPr lang="en-GB" dirty="0" smtClean="0"/>
              <a:t>Defect Trend Metrics – APPS –2019/2020</a:t>
            </a:r>
            <a:endParaRPr lang="en-GB" dirty="0"/>
          </a:p>
        </p:txBody>
      </p:sp>
      <p:sp>
        <p:nvSpPr>
          <p:cNvPr id="8" name="Content Placeholder 1"/>
          <p:cNvSpPr>
            <a:spLocks noGrp="1"/>
          </p:cNvSpPr>
          <p:nvPr>
            <p:ph idx="1"/>
          </p:nvPr>
        </p:nvSpPr>
        <p:spPr>
          <a:xfrm>
            <a:off x="83890" y="5599236"/>
            <a:ext cx="12029813" cy="349937"/>
          </a:xfrm>
        </p:spPr>
        <p:txBody>
          <a:bodyPr/>
          <a:lstStyle/>
          <a:p>
            <a:pPr>
              <a:buClr>
                <a:schemeClr val="accent1"/>
              </a:buClr>
              <a:buFont typeface="Wingdings" panose="05000000000000000000" pitchFamily="2" charset="2"/>
              <a:buChar char="§"/>
            </a:pPr>
            <a:r>
              <a:rPr lang="en-GB" sz="1400" dirty="0" smtClean="0"/>
              <a:t>The data reflects the general activity throughout APPS v8.1 delivery work. The numbers also include WLM APPS defects.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1" y="1341120"/>
            <a:ext cx="294480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9583" y="1341120"/>
            <a:ext cx="294480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1361" y="1341120"/>
            <a:ext cx="294480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2025" y="1341120"/>
            <a:ext cx="294480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32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EIM APPS – Post Release Issues (Product Configuration Layer) </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Defect Tracking Metrics – February 2020 (1)</a:t>
            </a:r>
            <a:endParaRPr lang="en-GB" dirty="0"/>
          </a:p>
        </p:txBody>
      </p:sp>
      <p:sp>
        <p:nvSpPr>
          <p:cNvPr id="8" name="Content Placeholder 1"/>
          <p:cNvSpPr>
            <a:spLocks noGrp="1"/>
          </p:cNvSpPr>
          <p:nvPr>
            <p:ph idx="1"/>
          </p:nvPr>
        </p:nvSpPr>
        <p:spPr>
          <a:xfrm>
            <a:off x="6514011" y="1471105"/>
            <a:ext cx="5580125" cy="2648049"/>
          </a:xfrm>
        </p:spPr>
        <p:txBody>
          <a:bodyPr/>
          <a:lstStyle/>
          <a:p>
            <a:pPr>
              <a:buClr>
                <a:schemeClr val="accent1"/>
              </a:buClr>
              <a:buFont typeface="Wingdings" panose="05000000000000000000" pitchFamily="2" charset="2"/>
              <a:buChar char="§"/>
            </a:pPr>
            <a:r>
              <a:rPr lang="en-GB" sz="1400" dirty="0" smtClean="0"/>
              <a:t>EIM APPS – 22 tickets were raised on post release versions of APPS Solutions </a:t>
            </a:r>
            <a:r>
              <a:rPr lang="en-GB" sz="1400" dirty="0"/>
              <a:t>from 1</a:t>
            </a:r>
            <a:r>
              <a:rPr lang="en-GB" sz="1400" baseline="30000" dirty="0"/>
              <a:t>st</a:t>
            </a:r>
            <a:r>
              <a:rPr lang="en-GB" sz="1400" dirty="0"/>
              <a:t> Jan 2020 to date.</a:t>
            </a:r>
            <a:endParaRPr lang="en-GB" sz="1400" dirty="0" smtClean="0"/>
          </a:p>
          <a:p>
            <a:pPr>
              <a:buClr>
                <a:schemeClr val="accent1"/>
              </a:buClr>
              <a:buFont typeface="Wingdings" panose="05000000000000000000" pitchFamily="2" charset="2"/>
              <a:buChar char="§"/>
            </a:pPr>
            <a:r>
              <a:rPr lang="en-GB" sz="1400" dirty="0">
                <a:solidFill>
                  <a:srgbClr val="3D4146"/>
                </a:solidFill>
              </a:rPr>
              <a:t>EIM APPS – These tickets were raised on GA versions of APPS releases by Services, Customer Engineering and Customer Support</a:t>
            </a:r>
            <a:r>
              <a:rPr lang="en-GB" sz="1400" dirty="0" smtClean="0">
                <a:solidFill>
                  <a:srgbClr val="3D4146"/>
                </a:solidFill>
              </a:rPr>
              <a:t>.</a:t>
            </a:r>
          </a:p>
          <a:p>
            <a:pPr>
              <a:buClr>
                <a:srgbClr val="FC4C02"/>
              </a:buClr>
              <a:buFont typeface="Wingdings" panose="05000000000000000000" pitchFamily="2" charset="2"/>
              <a:buChar char="§"/>
            </a:pPr>
            <a:r>
              <a:rPr lang="en-GB" sz="1400" dirty="0">
                <a:solidFill>
                  <a:srgbClr val="3D4146"/>
                </a:solidFill>
              </a:rPr>
              <a:t>2 P1 issues have been raised </a:t>
            </a:r>
            <a:r>
              <a:rPr lang="en-GB" sz="1400" dirty="0" smtClean="0">
                <a:solidFill>
                  <a:srgbClr val="3D4146"/>
                </a:solidFill>
              </a:rPr>
              <a:t>until end February 2020. </a:t>
            </a:r>
            <a:endParaRPr lang="en-GB" sz="1400" dirty="0">
              <a:solidFill>
                <a:srgbClr val="3D4146"/>
              </a:solidFill>
            </a:endParaRPr>
          </a:p>
          <a:p>
            <a:pPr lvl="1">
              <a:buClr>
                <a:srgbClr val="FC4C02"/>
              </a:buClr>
              <a:buFont typeface="Wingdings" panose="05000000000000000000" pitchFamily="2" charset="2"/>
              <a:buChar char="§"/>
            </a:pPr>
            <a:r>
              <a:rPr lang="en-GB" sz="1000" i="1" dirty="0">
                <a:solidFill>
                  <a:srgbClr val="3D4146"/>
                </a:solidFill>
              </a:rPr>
              <a:t>1 issue raised on </a:t>
            </a:r>
            <a:r>
              <a:rPr lang="en-GB" sz="1000" i="1" dirty="0" smtClean="0">
                <a:solidFill>
                  <a:srgbClr val="3D4146"/>
                </a:solidFill>
              </a:rPr>
              <a:t>PBB Upgrade related to Scenario Manager (Unable to open AML Scenario DUX). New </a:t>
            </a:r>
            <a:r>
              <a:rPr lang="en-GB" sz="1000" i="1" dirty="0">
                <a:solidFill>
                  <a:srgbClr val="3D4146"/>
                </a:solidFill>
              </a:rPr>
              <a:t>– Advised to upgrade to release build: core 8.1.0.1</a:t>
            </a:r>
            <a:endParaRPr lang="en-GB" sz="1000" i="1" dirty="0" smtClean="0">
              <a:solidFill>
                <a:srgbClr val="3D4146"/>
              </a:solidFill>
            </a:endParaRPr>
          </a:p>
          <a:p>
            <a:pPr lvl="1">
              <a:buClr>
                <a:srgbClr val="FC4C02"/>
              </a:buClr>
              <a:buFont typeface="Wingdings" panose="05000000000000000000" pitchFamily="2" charset="2"/>
              <a:buChar char="§"/>
            </a:pPr>
            <a:r>
              <a:rPr lang="en-GB" sz="1000" i="1" dirty="0">
                <a:solidFill>
                  <a:srgbClr val="3D4146"/>
                </a:solidFill>
              </a:rPr>
              <a:t>1 </a:t>
            </a:r>
            <a:r>
              <a:rPr lang="en-GB" sz="1000" i="1" dirty="0" smtClean="0">
                <a:solidFill>
                  <a:srgbClr val="3D4146"/>
                </a:solidFill>
              </a:rPr>
              <a:t>tomcat crash issue (</a:t>
            </a:r>
            <a:r>
              <a:rPr lang="en-GB" sz="1000" i="1" dirty="0">
                <a:solidFill>
                  <a:srgbClr val="3D4146"/>
                </a:solidFill>
              </a:rPr>
              <a:t>SSL </a:t>
            </a:r>
            <a:r>
              <a:rPr lang="en-GB" sz="1000" i="1" dirty="0" err="1">
                <a:solidFill>
                  <a:srgbClr val="3D4146"/>
                </a:solidFill>
              </a:rPr>
              <a:t>startup</a:t>
            </a:r>
            <a:r>
              <a:rPr lang="en-GB" sz="1000" i="1" dirty="0">
                <a:solidFill>
                  <a:srgbClr val="3D4146"/>
                </a:solidFill>
              </a:rPr>
              <a:t> </a:t>
            </a:r>
            <a:r>
              <a:rPr lang="en-GB" sz="1000" i="1" dirty="0" smtClean="0">
                <a:solidFill>
                  <a:srgbClr val="3D4146"/>
                </a:solidFill>
              </a:rPr>
              <a:t>options) raised </a:t>
            </a:r>
            <a:r>
              <a:rPr lang="en-GB" sz="1000" i="1" dirty="0">
                <a:solidFill>
                  <a:srgbClr val="3D4146"/>
                </a:solidFill>
              </a:rPr>
              <a:t>by </a:t>
            </a:r>
            <a:r>
              <a:rPr lang="en-GB" sz="1000" i="1" dirty="0" err="1">
                <a:solidFill>
                  <a:srgbClr val="3D4146"/>
                </a:solidFill>
              </a:rPr>
              <a:t>Erste</a:t>
            </a:r>
            <a:r>
              <a:rPr lang="en-GB" sz="1000" i="1" dirty="0">
                <a:solidFill>
                  <a:srgbClr val="3D4146"/>
                </a:solidFill>
              </a:rPr>
              <a:t> Group Upgrade NR8. </a:t>
            </a:r>
            <a:r>
              <a:rPr lang="en-GB" sz="1000" i="1" dirty="0" smtClean="0">
                <a:solidFill>
                  <a:srgbClr val="3D4146"/>
                </a:solidFill>
              </a:rPr>
              <a:t>Assigned – under investigation.</a:t>
            </a:r>
          </a:p>
          <a:p>
            <a:pPr>
              <a:buClr>
                <a:srgbClr val="FC4C02"/>
              </a:buClr>
              <a:buFont typeface="Wingdings" panose="05000000000000000000" pitchFamily="2" charset="2"/>
              <a:buChar char="§"/>
            </a:pPr>
            <a:r>
              <a:rPr lang="en-GB" sz="1400" dirty="0" smtClean="0">
                <a:solidFill>
                  <a:srgbClr val="3D4146"/>
                </a:solidFill>
              </a:rPr>
              <a:t>2 </a:t>
            </a:r>
            <a:r>
              <a:rPr lang="en-GB" sz="1400" dirty="0">
                <a:solidFill>
                  <a:srgbClr val="3D4146"/>
                </a:solidFill>
              </a:rPr>
              <a:t>P2 issues </a:t>
            </a:r>
            <a:r>
              <a:rPr lang="en-GB" sz="1400" dirty="0" smtClean="0">
                <a:solidFill>
                  <a:srgbClr val="3D4146"/>
                </a:solidFill>
              </a:rPr>
              <a:t>raised. </a:t>
            </a:r>
            <a:endParaRPr lang="en-GB" sz="1400" dirty="0">
              <a:solidFill>
                <a:srgbClr val="3D4146"/>
              </a:solidFill>
            </a:endParaRPr>
          </a:p>
          <a:p>
            <a:pPr>
              <a:buClr>
                <a:schemeClr val="accent1"/>
              </a:buClr>
              <a:buFont typeface="Wingdings" panose="05000000000000000000" pitchFamily="2" charset="2"/>
              <a:buChar char="§"/>
            </a:pPr>
            <a:endParaRPr lang="en-GB" sz="1400" dirty="0" smtClean="0"/>
          </a:p>
        </p:txBody>
      </p:sp>
      <p:sp>
        <p:nvSpPr>
          <p:cNvPr id="11" name="Content Placeholder 1"/>
          <p:cNvSpPr txBox="1">
            <a:spLocks/>
          </p:cNvSpPr>
          <p:nvPr/>
        </p:nvSpPr>
        <p:spPr bwMode="gray">
          <a:xfrm>
            <a:off x="7317419" y="2056933"/>
            <a:ext cx="4652679"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endParaRPr lang="en-GB" sz="1400" dirty="0" smtClean="0">
              <a:solidFill>
                <a:srgbClr val="3D4146"/>
              </a:solidFill>
            </a:endParaRPr>
          </a:p>
        </p:txBody>
      </p:sp>
      <p:sp>
        <p:nvSpPr>
          <p:cNvPr id="13" name="Content Placeholder 1"/>
          <p:cNvSpPr txBox="1">
            <a:spLocks/>
          </p:cNvSpPr>
          <p:nvPr/>
        </p:nvSpPr>
        <p:spPr bwMode="gray">
          <a:xfrm>
            <a:off x="7326474" y="2890974"/>
            <a:ext cx="4652679"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174625" lvl="1" indent="0">
              <a:buClr>
                <a:srgbClr val="FC4C02"/>
              </a:buClr>
              <a:buFont typeface="Arial" panose="020B0604020202020204" pitchFamily="34" charset="0"/>
              <a:buNone/>
            </a:pPr>
            <a:endParaRPr lang="en-GB" sz="1000" dirty="0" smtClean="0">
              <a:solidFill>
                <a:srgbClr val="3D4146"/>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82" y="1191775"/>
            <a:ext cx="5698542" cy="2857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256" y="4049486"/>
            <a:ext cx="6547224" cy="280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16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17118"/>
            <a:ext cx="10778736" cy="261610"/>
          </a:xfrm>
        </p:spPr>
        <p:txBody>
          <a:bodyPr/>
          <a:lstStyle/>
          <a:p>
            <a:r>
              <a:rPr lang="en-GB" dirty="0" smtClean="0"/>
              <a:t>EIM Base Platform / Application Builder Defect Tracking </a:t>
            </a:r>
            <a:endParaRPr lang="en-GB" dirty="0"/>
          </a:p>
        </p:txBody>
      </p:sp>
      <p:sp>
        <p:nvSpPr>
          <p:cNvPr id="4" name="Title 3"/>
          <p:cNvSpPr>
            <a:spLocks noGrp="1"/>
          </p:cNvSpPr>
          <p:nvPr>
            <p:ph type="title"/>
          </p:nvPr>
        </p:nvSpPr>
        <p:spPr/>
        <p:txBody>
          <a:bodyPr/>
          <a:lstStyle/>
          <a:p>
            <a:r>
              <a:rPr lang="en-GB" dirty="0" smtClean="0"/>
              <a:t>Defect Tracking Metrics – February 2020</a:t>
            </a:r>
            <a:endParaRPr lang="en-GB" dirty="0"/>
          </a:p>
        </p:txBody>
      </p:sp>
      <p:sp>
        <p:nvSpPr>
          <p:cNvPr id="8" name="Content Placeholder 1"/>
          <p:cNvSpPr>
            <a:spLocks noGrp="1"/>
          </p:cNvSpPr>
          <p:nvPr>
            <p:ph idx="1"/>
          </p:nvPr>
        </p:nvSpPr>
        <p:spPr>
          <a:xfrm>
            <a:off x="487333" y="5481790"/>
            <a:ext cx="3431524" cy="349937"/>
          </a:xfrm>
        </p:spPr>
        <p:txBody>
          <a:bodyPr/>
          <a:lstStyle/>
          <a:p>
            <a:pPr>
              <a:buClr>
                <a:schemeClr val="accent1"/>
              </a:buClr>
              <a:buFont typeface="Wingdings" panose="05000000000000000000" pitchFamily="2" charset="2"/>
              <a:buChar char="§"/>
            </a:pPr>
            <a:r>
              <a:rPr lang="en-GB" sz="1400" dirty="0" smtClean="0"/>
              <a:t>EIM BP/AB – Rate of defects created vs resolved – in </a:t>
            </a:r>
            <a:r>
              <a:rPr lang="en-GB" sz="1400" dirty="0"/>
              <a:t>the last  60 days.</a:t>
            </a:r>
          </a:p>
        </p:txBody>
      </p:sp>
      <p:sp>
        <p:nvSpPr>
          <p:cNvPr id="11" name="Content Placeholder 1"/>
          <p:cNvSpPr txBox="1">
            <a:spLocks/>
          </p:cNvSpPr>
          <p:nvPr/>
        </p:nvSpPr>
        <p:spPr bwMode="gray">
          <a:xfrm>
            <a:off x="4051520" y="5471756"/>
            <a:ext cx="4220943"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a:solidFill>
                  <a:srgbClr val="3D4146"/>
                </a:solidFill>
              </a:rPr>
              <a:t>EIM BP/AB</a:t>
            </a:r>
            <a:r>
              <a:rPr lang="en-GB" sz="1400" dirty="0" smtClean="0">
                <a:solidFill>
                  <a:srgbClr val="3D4146"/>
                </a:solidFill>
              </a:rPr>
              <a:t> – Rate of defects, raised by Scrum teams – Sep 2019 to date</a:t>
            </a:r>
            <a:r>
              <a:rPr lang="en-GB" sz="1400" dirty="0">
                <a:solidFill>
                  <a:srgbClr val="3D4146"/>
                </a:solidFill>
              </a:rPr>
              <a:t> </a:t>
            </a:r>
            <a:r>
              <a:rPr lang="en-GB" sz="1400" dirty="0" smtClean="0">
                <a:solidFill>
                  <a:srgbClr val="3D4146"/>
                </a:solidFill>
              </a:rPr>
              <a:t>i.e. during 8.1 development to release.</a:t>
            </a:r>
          </a:p>
        </p:txBody>
      </p:sp>
      <p:sp>
        <p:nvSpPr>
          <p:cNvPr id="12" name="Content Placeholder 1"/>
          <p:cNvSpPr txBox="1">
            <a:spLocks/>
          </p:cNvSpPr>
          <p:nvPr/>
        </p:nvSpPr>
        <p:spPr bwMode="gray">
          <a:xfrm>
            <a:off x="4088350" y="6211985"/>
            <a:ext cx="4324350" cy="349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a:solidFill>
                  <a:srgbClr val="3D4146"/>
                </a:solidFill>
              </a:rPr>
              <a:t>EIM </a:t>
            </a:r>
            <a:r>
              <a:rPr lang="en-GB" sz="1400" dirty="0" smtClean="0">
                <a:solidFill>
                  <a:srgbClr val="3D4146"/>
                </a:solidFill>
              </a:rPr>
              <a:t>BP/AB – Breakdown of defects raised</a:t>
            </a:r>
            <a:r>
              <a:rPr lang="en-GB" sz="1400" dirty="0">
                <a:solidFill>
                  <a:srgbClr val="3D4146"/>
                </a:solidFill>
              </a:rPr>
              <a:t> , by Engineering Scrum teams,</a:t>
            </a:r>
            <a:r>
              <a:rPr lang="en-GB" sz="1400" dirty="0" smtClean="0">
                <a:solidFill>
                  <a:srgbClr val="3D4146"/>
                </a:solidFill>
              </a:rPr>
              <a:t> in last 200 days by Component.</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48" y="1250162"/>
            <a:ext cx="3571200" cy="3504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668" y="1250162"/>
            <a:ext cx="4579200" cy="3504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4073"/>
          <a:stretch/>
        </p:blipFill>
        <p:spPr bwMode="auto">
          <a:xfrm>
            <a:off x="8856631" y="1250162"/>
            <a:ext cx="3056708" cy="4961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41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Q1 2019–Q1 2020 - Overview of EIM PLATFORM (including WLM PLATFORM) Defect Volumes</a:t>
            </a:r>
            <a:endParaRPr lang="en-GB" dirty="0"/>
          </a:p>
        </p:txBody>
      </p:sp>
      <p:sp>
        <p:nvSpPr>
          <p:cNvPr id="4" name="Title 3"/>
          <p:cNvSpPr>
            <a:spLocks noGrp="1"/>
          </p:cNvSpPr>
          <p:nvPr>
            <p:ph type="title"/>
          </p:nvPr>
        </p:nvSpPr>
        <p:spPr/>
        <p:txBody>
          <a:bodyPr/>
          <a:lstStyle/>
          <a:p>
            <a:r>
              <a:rPr lang="en-GB" dirty="0" smtClean="0"/>
              <a:t>Defect Trend Metrics – EIM PLATFORM (+WLM)</a:t>
            </a:r>
            <a:endParaRPr lang="en-GB" dirty="0"/>
          </a:p>
        </p:txBody>
      </p:sp>
      <p:sp>
        <p:nvSpPr>
          <p:cNvPr id="8" name="Content Placeholder 1"/>
          <p:cNvSpPr>
            <a:spLocks noGrp="1"/>
          </p:cNvSpPr>
          <p:nvPr>
            <p:ph idx="1"/>
          </p:nvPr>
        </p:nvSpPr>
        <p:spPr>
          <a:xfrm>
            <a:off x="83890" y="5599236"/>
            <a:ext cx="12029813" cy="349937"/>
          </a:xfrm>
        </p:spPr>
        <p:txBody>
          <a:bodyPr/>
          <a:lstStyle/>
          <a:p>
            <a:pPr>
              <a:buClr>
                <a:schemeClr val="accent1"/>
              </a:buClr>
              <a:buFont typeface="Wingdings" panose="05000000000000000000" pitchFamily="2" charset="2"/>
              <a:buChar char="§"/>
            </a:pPr>
            <a:r>
              <a:rPr lang="en-GB" sz="1400" dirty="0" smtClean="0"/>
              <a:t>These figures represent all ‘Defect’ issue types raised on the EIM Platform, and WLM Platform, project since March 2019 covering 8.0/8.0.1 and 8.1 release. </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81" y="1341663"/>
            <a:ext cx="2944800" cy="3499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237" y="1341661"/>
            <a:ext cx="2944800" cy="349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2762" y="1341661"/>
            <a:ext cx="2944800" cy="34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488" y="1341663"/>
            <a:ext cx="2944800" cy="3499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0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EIM Base Platform / Application Builder / WLM / Classic SM – Post Release Issues </a:t>
            </a:r>
            <a:endParaRPr lang="en-GB" dirty="0"/>
          </a:p>
        </p:txBody>
      </p:sp>
      <p:sp>
        <p:nvSpPr>
          <p:cNvPr id="4" name="Title 3"/>
          <p:cNvSpPr>
            <a:spLocks noGrp="1"/>
          </p:cNvSpPr>
          <p:nvPr>
            <p:ph type="title"/>
          </p:nvPr>
        </p:nvSpPr>
        <p:spPr/>
        <p:txBody>
          <a:bodyPr/>
          <a:lstStyle/>
          <a:p>
            <a:r>
              <a:rPr lang="en-GB" dirty="0" smtClean="0"/>
              <a:t>Defect Tracking Metrics – February 2020 (2)</a:t>
            </a:r>
            <a:endParaRPr lang="en-GB" dirty="0"/>
          </a:p>
        </p:txBody>
      </p:sp>
      <p:sp>
        <p:nvSpPr>
          <p:cNvPr id="8" name="Content Placeholder 1"/>
          <p:cNvSpPr>
            <a:spLocks noGrp="1"/>
          </p:cNvSpPr>
          <p:nvPr>
            <p:ph idx="1"/>
          </p:nvPr>
        </p:nvSpPr>
        <p:spPr>
          <a:xfrm>
            <a:off x="298579" y="4560731"/>
            <a:ext cx="11784563" cy="1688841"/>
          </a:xfrm>
        </p:spPr>
        <p:txBody>
          <a:bodyPr/>
          <a:lstStyle/>
          <a:p>
            <a:pPr>
              <a:buClr>
                <a:schemeClr val="accent1"/>
              </a:buClr>
            </a:pPr>
            <a:r>
              <a:rPr lang="en-GB" sz="1400" dirty="0" smtClean="0"/>
              <a:t>EIM BP/AB – 46 tickets were raised on post release versions of the EIM Platform from 1</a:t>
            </a:r>
            <a:r>
              <a:rPr lang="en-GB" sz="1400" baseline="30000" dirty="0" smtClean="0"/>
              <a:t>st</a:t>
            </a:r>
            <a:r>
              <a:rPr lang="en-GB" sz="1400" dirty="0" smtClean="0"/>
              <a:t> Jan 2020 to date.</a:t>
            </a:r>
          </a:p>
          <a:p>
            <a:pPr>
              <a:buClr>
                <a:schemeClr val="accent1"/>
              </a:buClr>
            </a:pPr>
            <a:r>
              <a:rPr lang="en-GB" sz="1400" dirty="0"/>
              <a:t>EIM BP/AB – These tickets were raised on GA versions of the EIM Platform by Services, Customer Engineering and Customer Support</a:t>
            </a:r>
            <a:r>
              <a:rPr lang="en-GB" sz="1400" dirty="0" smtClean="0"/>
              <a:t>.</a:t>
            </a:r>
          </a:p>
          <a:p>
            <a:pPr>
              <a:buClr>
                <a:schemeClr val="accent1"/>
              </a:buClr>
            </a:pPr>
            <a:r>
              <a:rPr lang="en-GB" sz="1400" dirty="0" smtClean="0"/>
              <a:t>0 </a:t>
            </a:r>
            <a:r>
              <a:rPr lang="en-GB" sz="1400" dirty="0"/>
              <a:t>P1 </a:t>
            </a:r>
            <a:r>
              <a:rPr lang="en-GB" sz="1400" dirty="0" smtClean="0"/>
              <a:t>issue has </a:t>
            </a:r>
            <a:r>
              <a:rPr lang="en-GB" sz="1400" dirty="0"/>
              <a:t>been raised </a:t>
            </a:r>
            <a:r>
              <a:rPr lang="en-GB" sz="1400" dirty="0" smtClean="0"/>
              <a:t>until end February 2020.</a:t>
            </a:r>
          </a:p>
          <a:p>
            <a:pPr marL="349250" lvl="2">
              <a:lnSpc>
                <a:spcPct val="100000"/>
              </a:lnSpc>
              <a:spcBef>
                <a:spcPts val="200"/>
              </a:spcBef>
              <a:spcAft>
                <a:spcPts val="0"/>
              </a:spcAft>
              <a:buClr>
                <a:schemeClr val="accent1"/>
              </a:buClr>
            </a:pPr>
            <a:endParaRPr lang="en-GB" sz="1000" i="1" dirty="0" smtClean="0">
              <a:solidFill>
                <a:srgbClr val="3D4146"/>
              </a:solidFill>
            </a:endParaRPr>
          </a:p>
          <a:p>
            <a:pPr>
              <a:buClr>
                <a:schemeClr val="accent1"/>
              </a:buClr>
            </a:pPr>
            <a:r>
              <a:rPr lang="en-GB" sz="1400" dirty="0" smtClean="0"/>
              <a:t>17 </a:t>
            </a:r>
            <a:r>
              <a:rPr lang="en-GB" sz="1400" dirty="0"/>
              <a:t>P2 issues raised </a:t>
            </a:r>
            <a:r>
              <a:rPr lang="en-GB" sz="1400" dirty="0" smtClean="0"/>
              <a:t>so far. </a:t>
            </a:r>
            <a:endParaRPr lang="en-GB"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06" y="1383524"/>
            <a:ext cx="5580000" cy="3104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802" y="1383523"/>
            <a:ext cx="5580000" cy="3104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377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QA Automation Metrics/Trends + Coverage – EIM Platform + APPS</a:t>
            </a:r>
            <a:endParaRPr lang="en-GB" sz="3600" dirty="0"/>
          </a:p>
        </p:txBody>
      </p:sp>
      <p:sp>
        <p:nvSpPr>
          <p:cNvPr id="7" name="Text Placeholder 6"/>
          <p:cNvSpPr>
            <a:spLocks noGrp="1"/>
          </p:cNvSpPr>
          <p:nvPr>
            <p:ph type="body" idx="10"/>
          </p:nvPr>
        </p:nvSpPr>
        <p:spPr>
          <a:xfrm>
            <a:off x="1244261" y="3617743"/>
            <a:ext cx="10735217" cy="313932"/>
          </a:xfrm>
        </p:spPr>
        <p:txBody>
          <a:bodyPr/>
          <a:lstStyle/>
          <a:p>
            <a:r>
              <a:rPr lang="en-GB" dirty="0" smtClean="0"/>
              <a:t>2019 and 2020 Increases in QA Test Automation Numbers</a:t>
            </a:r>
          </a:p>
          <a:p>
            <a:r>
              <a:rPr lang="en-GB" dirty="0" smtClean="0"/>
              <a:t>Metrics on % Coverage of Regression/New Feature Tests by Test Automation</a:t>
            </a:r>
          </a:p>
          <a:p>
            <a:pPr marL="0" indent="0">
              <a:buNone/>
            </a:pPr>
            <a:r>
              <a:rPr lang="en-GB" dirty="0" smtClean="0"/>
              <a:t> </a:t>
            </a:r>
            <a:endParaRPr lang="en-GB" dirty="0"/>
          </a:p>
        </p:txBody>
      </p:sp>
    </p:spTree>
    <p:extLst>
      <p:ext uri="{BB962C8B-B14F-4D97-AF65-F5344CB8AC3E}">
        <p14:creationId xmlns:p14="http://schemas.microsoft.com/office/powerpoint/2010/main" val="398929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(Current numbers of test automation)</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SNA Platform</a:t>
            </a:r>
            <a:endParaRPr lang="en-GB" dirty="0"/>
          </a:p>
        </p:txBody>
      </p:sp>
      <p:sp>
        <p:nvSpPr>
          <p:cNvPr id="8" name="Content Placeholder 1"/>
          <p:cNvSpPr>
            <a:spLocks noGrp="1"/>
          </p:cNvSpPr>
          <p:nvPr>
            <p:ph idx="1"/>
          </p:nvPr>
        </p:nvSpPr>
        <p:spPr>
          <a:xfrm>
            <a:off x="650631" y="5309115"/>
            <a:ext cx="11192608" cy="899284"/>
          </a:xfrm>
        </p:spPr>
        <p:txBody>
          <a:bodyPr/>
          <a:lstStyle/>
          <a:p>
            <a:pPr marL="285750" indent="-285750"/>
            <a:r>
              <a:rPr lang="en-GB" sz="1400" dirty="0"/>
              <a:t>We now have </a:t>
            </a:r>
            <a:r>
              <a:rPr lang="en-GB" sz="1400" dirty="0" smtClean="0"/>
              <a:t>~590 </a:t>
            </a:r>
            <a:r>
              <a:rPr lang="en-GB" sz="1400" dirty="0"/>
              <a:t>BDD tests, including e2e tests for the complete alert management workflow (triage, investigation, link to case, close as fraud/not fraud), scorecard manager and search</a:t>
            </a:r>
            <a:r>
              <a:rPr lang="en-GB" sz="1400" dirty="0" smtClean="0"/>
              <a:t>.</a:t>
            </a:r>
          </a:p>
          <a:p>
            <a:pPr marL="285750" indent="-285750"/>
            <a:r>
              <a:rPr lang="en-GB" sz="1400" dirty="0" smtClean="0"/>
              <a:t>Test numbers dipped in H1 2019 because older, redundant tests were being removed or consolidated as development moves onto new technology stacks. Test case numbers are rising significantly again, keeping pace with new P&amp;C functionality. </a:t>
            </a:r>
          </a:p>
          <a:p>
            <a:pPr marL="285750" indent="-285750"/>
            <a:endParaRPr lang="en-GB" sz="1400" dirty="0"/>
          </a:p>
        </p:txBody>
      </p:sp>
      <p:graphicFrame>
        <p:nvGraphicFramePr>
          <p:cNvPr id="7" name="Chart 6"/>
          <p:cNvGraphicFramePr>
            <a:graphicFrameLocks/>
          </p:cNvGraphicFramePr>
          <p:nvPr>
            <p:extLst>
              <p:ext uri="{D42A27DB-BD31-4B8C-83A1-F6EECF244321}">
                <p14:modId xmlns:p14="http://schemas.microsoft.com/office/powerpoint/2010/main" val="1279821455"/>
              </p:ext>
            </p:extLst>
          </p:nvPr>
        </p:nvGraphicFramePr>
        <p:xfrm>
          <a:off x="564531" y="1215340"/>
          <a:ext cx="11072412" cy="39438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036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5" y="953332"/>
            <a:ext cx="10697255" cy="261610"/>
          </a:xfrm>
        </p:spPr>
        <p:txBody>
          <a:bodyPr/>
          <a:lstStyle/>
          <a:p>
            <a:r>
              <a:rPr lang="en-GB" dirty="0" smtClean="0"/>
              <a:t>Table from EIM Test Automation Dashboard – includes test automation in 2019/2020</a:t>
            </a:r>
            <a:endParaRPr lang="en-GB" dirty="0"/>
          </a:p>
        </p:txBody>
      </p:sp>
      <p:sp>
        <p:nvSpPr>
          <p:cNvPr id="4" name="Title 3"/>
          <p:cNvSpPr>
            <a:spLocks noGrp="1"/>
          </p:cNvSpPr>
          <p:nvPr>
            <p:ph type="title"/>
          </p:nvPr>
        </p:nvSpPr>
        <p:spPr/>
        <p:txBody>
          <a:bodyPr/>
          <a:lstStyle/>
          <a:p>
            <a:r>
              <a:rPr lang="en-GB" dirty="0" smtClean="0"/>
              <a:t>QA Automation Metrics – February 2020</a:t>
            </a:r>
            <a:endParaRPr lang="en-GB" dirty="0"/>
          </a:p>
        </p:txBody>
      </p:sp>
      <p:sp>
        <p:nvSpPr>
          <p:cNvPr id="7" name="Content Placeholder 1"/>
          <p:cNvSpPr>
            <a:spLocks noGrp="1"/>
          </p:cNvSpPr>
          <p:nvPr>
            <p:ph idx="1"/>
          </p:nvPr>
        </p:nvSpPr>
        <p:spPr>
          <a:xfrm>
            <a:off x="225960" y="5255393"/>
            <a:ext cx="11172160" cy="480862"/>
          </a:xfrm>
        </p:spPr>
        <p:txBody>
          <a:bodyPr/>
          <a:lstStyle/>
          <a:p>
            <a:pPr>
              <a:buClr>
                <a:schemeClr val="accent1"/>
              </a:buClr>
              <a:buFont typeface="Wingdings" panose="05000000000000000000" pitchFamily="2" charset="2"/>
              <a:buChar char="§"/>
            </a:pPr>
            <a:r>
              <a:rPr lang="en-GB" sz="1350" dirty="0" smtClean="0"/>
              <a:t>711 APPS (WLM, AML/</a:t>
            </a:r>
            <a:r>
              <a:rPr lang="en-GB" sz="1350" dirty="0" err="1" smtClean="0"/>
              <a:t>FinCEN</a:t>
            </a:r>
            <a:r>
              <a:rPr lang="en-GB" sz="1350" dirty="0" smtClean="0"/>
              <a:t>, Fraud) </a:t>
            </a:r>
            <a:r>
              <a:rPr lang="en-GB" sz="1350" dirty="0" err="1" smtClean="0"/>
              <a:t>Selenuim</a:t>
            </a:r>
            <a:r>
              <a:rPr lang="en-GB" sz="1350" dirty="0" smtClean="0"/>
              <a:t> automation test cases have been written to date from 2017 - 2020. At present the focus by product QA is on building the WLM APPS test suite (369 automated tests). Other APPS Scrum teams have started to build their Selenium test suites.</a:t>
            </a:r>
          </a:p>
          <a:p>
            <a:pPr>
              <a:buClr>
                <a:schemeClr val="accent1"/>
              </a:buClr>
              <a:buFont typeface="Wingdings" panose="05000000000000000000" pitchFamily="2" charset="2"/>
              <a:buChar char="§"/>
            </a:pPr>
            <a:r>
              <a:rPr lang="en-GB" sz="1350" dirty="0" smtClean="0"/>
              <a:t>SM UI (Ducks) test automation have been updated since September 2019. At present 195 out of 222 test cases have been automated.  </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78" y="952367"/>
            <a:ext cx="11483788" cy="422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98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5" y="953332"/>
            <a:ext cx="10759893" cy="261610"/>
          </a:xfrm>
        </p:spPr>
        <p:txBody>
          <a:bodyPr/>
          <a:lstStyle/>
          <a:p>
            <a:r>
              <a:rPr lang="en-GB" dirty="0" smtClean="0"/>
              <a:t>APPDEV Metrics for APPS V8.1  Development Teams – 1 – Archeo Team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825497" y="1361801"/>
            <a:ext cx="7178662" cy="223906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31 </a:t>
            </a:r>
            <a:r>
              <a:rPr lang="en-GB" sz="1400" dirty="0"/>
              <a:t>: Sprint Goal </a:t>
            </a:r>
            <a:r>
              <a:rPr lang="en-GB" sz="1400" dirty="0" smtClean="0"/>
              <a:t>was achieved. </a:t>
            </a:r>
            <a:r>
              <a:rPr lang="en-GB" sz="1400" i="1" dirty="0" smtClean="0"/>
              <a:t>”Complete </a:t>
            </a:r>
            <a:r>
              <a:rPr lang="en-GB" sz="1400" i="1" dirty="0"/>
              <a:t>work related to CTR Involved Persons Changes and Multiple Transactions </a:t>
            </a:r>
            <a:r>
              <a:rPr lang="en-GB" sz="1400" i="1" dirty="0" smtClean="0"/>
              <a:t>Flag.”</a:t>
            </a:r>
          </a:p>
          <a:p>
            <a:pPr>
              <a:buClr>
                <a:schemeClr val="accent1"/>
              </a:buClr>
              <a:buFont typeface="Wingdings" panose="05000000000000000000" pitchFamily="2" charset="2"/>
              <a:buChar char="§"/>
            </a:pPr>
            <a:r>
              <a:rPr lang="en-GB" sz="1400" dirty="0"/>
              <a:t>Sprint </a:t>
            </a:r>
            <a:r>
              <a:rPr lang="en-GB" sz="1400" dirty="0" smtClean="0"/>
              <a:t>32 </a:t>
            </a:r>
            <a:r>
              <a:rPr lang="en-GB" sz="1400" dirty="0"/>
              <a:t>: Sprint Goal was achieved</a:t>
            </a:r>
            <a:r>
              <a:rPr lang="en-GB" sz="1400" dirty="0" smtClean="0"/>
              <a:t>. </a:t>
            </a:r>
            <a:r>
              <a:rPr lang="en-GB" sz="1400" i="1" dirty="0" smtClean="0"/>
              <a:t>“</a:t>
            </a:r>
            <a:r>
              <a:rPr lang="en-GB" sz="1400" i="1" dirty="0"/>
              <a:t>Complete all tasks related to APPS 8.1 and </a:t>
            </a:r>
            <a:r>
              <a:rPr lang="en-GB" sz="1400" i="1" dirty="0" smtClean="0"/>
              <a:t>DPA.”</a:t>
            </a:r>
          </a:p>
          <a:p>
            <a:pPr>
              <a:buClr>
                <a:schemeClr val="accent1"/>
              </a:buClr>
              <a:buFont typeface="Wingdings" panose="05000000000000000000" pitchFamily="2" charset="2"/>
              <a:buChar char="§"/>
            </a:pPr>
            <a:r>
              <a:rPr lang="en-GB" sz="1400" dirty="0" smtClean="0"/>
              <a:t>Sprint 33 : Sprint Goal was achieved. Support NR 8.1 Release.</a:t>
            </a:r>
            <a:endParaRPr lang="en-GB" sz="1400" i="1" dirty="0" smtClean="0"/>
          </a:p>
          <a:p>
            <a:pPr>
              <a:buClr>
                <a:schemeClr val="accent1"/>
              </a:buClr>
              <a:buFont typeface="Wingdings" panose="05000000000000000000" pitchFamily="2" charset="2"/>
              <a:buChar char="§"/>
            </a:pPr>
            <a:endParaRPr lang="en-GB" sz="1400" i="1" dirty="0"/>
          </a:p>
          <a:p>
            <a:pPr>
              <a:buClr>
                <a:schemeClr val="accent1"/>
              </a:buClr>
              <a:buFont typeface="Wingdings" panose="05000000000000000000" pitchFamily="2" charset="2"/>
              <a:buChar char="§"/>
            </a:pPr>
            <a:endParaRPr lang="en-GB" sz="1400" i="1" dirty="0"/>
          </a:p>
          <a:p>
            <a:pPr>
              <a:buClr>
                <a:schemeClr val="accent1"/>
              </a:buClr>
              <a:buFont typeface="Wingdings" panose="05000000000000000000" pitchFamily="2" charset="2"/>
              <a:buChar char="§"/>
            </a:pPr>
            <a:endParaRPr lang="en-GB" sz="1400" i="1" dirty="0" smtClean="0"/>
          </a:p>
          <a:p>
            <a:pPr>
              <a:buClr>
                <a:schemeClr val="accent1"/>
              </a:buClr>
              <a:buFont typeface="Wingdings" panose="05000000000000000000" pitchFamily="2" charset="2"/>
              <a:buChar char="§"/>
            </a:pPr>
            <a:endParaRPr lang="en-GB" sz="1400" i="1" dirty="0"/>
          </a:p>
          <a:p>
            <a:pPr marL="0" indent="0">
              <a:buClr>
                <a:schemeClr val="accent1"/>
              </a:buClr>
              <a:buNone/>
            </a:pPr>
            <a:endParaRPr lang="en-GB" sz="1400" i="1" dirty="0"/>
          </a:p>
          <a:p>
            <a:pPr>
              <a:buClr>
                <a:schemeClr val="accent1"/>
              </a:buClr>
              <a:buFont typeface="Wingdings" panose="05000000000000000000" pitchFamily="2" charset="2"/>
              <a:buChar char="§"/>
            </a:pPr>
            <a:endParaRPr lang="en-GB" sz="1400" i="1" dirty="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graphicFrame>
        <p:nvGraphicFramePr>
          <p:cNvPr id="7" name="Chart 6"/>
          <p:cNvGraphicFramePr>
            <a:graphicFrameLocks/>
          </p:cNvGraphicFramePr>
          <p:nvPr>
            <p:extLst>
              <p:ext uri="{D42A27DB-BD31-4B8C-83A1-F6EECF244321}">
                <p14:modId xmlns:p14="http://schemas.microsoft.com/office/powerpoint/2010/main" val="3029272670"/>
              </p:ext>
            </p:extLst>
          </p:nvPr>
        </p:nvGraphicFramePr>
        <p:xfrm>
          <a:off x="147345" y="1361801"/>
          <a:ext cx="4811518" cy="31994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3870813206"/>
              </p:ext>
            </p:extLst>
          </p:nvPr>
        </p:nvGraphicFramePr>
        <p:xfrm>
          <a:off x="4756637" y="3930161"/>
          <a:ext cx="4760595" cy="28407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131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EIM Platform</a:t>
            </a:r>
            <a:endParaRPr lang="en-GB" dirty="0"/>
          </a:p>
        </p:txBody>
      </p:sp>
      <p:sp>
        <p:nvSpPr>
          <p:cNvPr id="8" name="Content Placeholder 1"/>
          <p:cNvSpPr>
            <a:spLocks noGrp="1"/>
          </p:cNvSpPr>
          <p:nvPr>
            <p:ph idx="1"/>
          </p:nvPr>
        </p:nvSpPr>
        <p:spPr>
          <a:xfrm>
            <a:off x="501162" y="5100738"/>
            <a:ext cx="11612541" cy="714994"/>
          </a:xfrm>
        </p:spPr>
        <p:txBody>
          <a:bodyPr/>
          <a:lstStyle/>
          <a:p>
            <a:pPr>
              <a:buClr>
                <a:schemeClr val="accent1"/>
              </a:buClr>
              <a:buFont typeface="Wingdings" panose="05000000000000000000" pitchFamily="2" charset="2"/>
              <a:buChar char="§"/>
            </a:pPr>
            <a:r>
              <a:rPr lang="en-GB" sz="1400" dirty="0" smtClean="0"/>
              <a:t>Although the current regression suite contains 1132 test cases, the focus is on automating test cases/scenarios of new features as part of the objective to increase test automation coverage significantly in 2020. </a:t>
            </a:r>
          </a:p>
          <a:p>
            <a:pPr>
              <a:buClr>
                <a:schemeClr val="accent1"/>
              </a:buClr>
              <a:buFont typeface="Wingdings" panose="05000000000000000000" pitchFamily="2" charset="2"/>
              <a:buChar char="§"/>
            </a:pPr>
            <a:r>
              <a:rPr lang="en-GB" sz="1400" dirty="0" smtClean="0"/>
              <a:t>It is expected that from February 2020 the trend in new test automation will progress further in a noticeably upward trend.</a:t>
            </a:r>
          </a:p>
          <a:p>
            <a:pPr>
              <a:buClr>
                <a:schemeClr val="accent1"/>
              </a:buClr>
              <a:buFont typeface="Wingdings" panose="05000000000000000000" pitchFamily="2" charset="2"/>
              <a:buChar char="§"/>
            </a:pP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184669150"/>
              </p:ext>
            </p:extLst>
          </p:nvPr>
        </p:nvGraphicFramePr>
        <p:xfrm>
          <a:off x="7430213" y="4400234"/>
          <a:ext cx="4279900" cy="558165"/>
        </p:xfrm>
        <a:graphic>
          <a:graphicData uri="http://schemas.openxmlformats.org/drawingml/2006/table">
            <a:tbl>
              <a:tblPr/>
              <a:tblGrid>
                <a:gridCol w="697394"/>
                <a:gridCol w="735608"/>
                <a:gridCol w="783375"/>
                <a:gridCol w="980810"/>
                <a:gridCol w="1082713"/>
              </a:tblGrid>
              <a:tr h="190500">
                <a:tc gridSpan="3">
                  <a:txBody>
                    <a:bodyPr/>
                    <a:lstStyle/>
                    <a:p>
                      <a:pPr algn="l" fontAlgn="b"/>
                      <a:r>
                        <a:rPr lang="en-GB" sz="1100" b="1" i="0" u="none" strike="noStrike" dirty="0">
                          <a:solidFill>
                            <a:srgbClr val="000000"/>
                          </a:solidFill>
                          <a:effectLst/>
                          <a:latin typeface="Calibri"/>
                        </a:rPr>
                        <a:t>Regression/New Feature Test Suite</a:t>
                      </a:r>
                    </a:p>
                  </a:txBody>
                  <a:tcPr marL="9525" marR="9525" marT="9525" marB="0" anchor="b">
                    <a:lnL>
                      <a:noFill/>
                    </a:lnL>
                    <a:lnR>
                      <a:noFill/>
                    </a:lnR>
                    <a:lnT>
                      <a:noFill/>
                    </a:lnT>
                    <a:lnB>
                      <a:noFill/>
                    </a:lnB>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r>
              <a:tr h="171450">
                <a:tc>
                  <a:txBody>
                    <a:bodyPr/>
                    <a:lstStyle/>
                    <a:p>
                      <a:pPr algn="l" fontAlgn="b"/>
                      <a:endParaRPr lang="en-GB" sz="1100" b="1"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a:solidFill>
                            <a:srgbClr val="000000"/>
                          </a:solidFill>
                          <a:effectLst/>
                          <a:latin typeface="Calibri"/>
                        </a:rPr>
                        <a:t>Automated TCs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a:solidFill>
                            <a:srgbClr val="000000"/>
                          </a:solidFill>
                          <a:effectLst/>
                          <a:latin typeface="Calibri"/>
                        </a:rPr>
                        <a:t>% Coverage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1132</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369</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32.6%</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1146458883"/>
              </p:ext>
            </p:extLst>
          </p:nvPr>
        </p:nvGraphicFramePr>
        <p:xfrm>
          <a:off x="558301" y="1206411"/>
          <a:ext cx="11154728" cy="32436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627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WLM Platform</a:t>
            </a:r>
            <a:endParaRPr lang="en-GB" dirty="0"/>
          </a:p>
        </p:txBody>
      </p:sp>
      <p:sp>
        <p:nvSpPr>
          <p:cNvPr id="8" name="Content Placeholder 1"/>
          <p:cNvSpPr>
            <a:spLocks noGrp="1"/>
          </p:cNvSpPr>
          <p:nvPr>
            <p:ph idx="1"/>
          </p:nvPr>
        </p:nvSpPr>
        <p:spPr>
          <a:xfrm>
            <a:off x="395654" y="5135906"/>
            <a:ext cx="11718049" cy="714994"/>
          </a:xfrm>
        </p:spPr>
        <p:txBody>
          <a:bodyPr/>
          <a:lstStyle/>
          <a:p>
            <a:pPr>
              <a:buClr>
                <a:schemeClr val="accent1"/>
              </a:buClr>
              <a:buFont typeface="Wingdings" panose="05000000000000000000" pitchFamily="2" charset="2"/>
              <a:buChar char="§"/>
            </a:pPr>
            <a:r>
              <a:rPr lang="en-GB" sz="1400" dirty="0" smtClean="0"/>
              <a:t>The WLM Platform QA focus is to continue automation of new features as part of the objective to increase/maintain test automation coverage.</a:t>
            </a:r>
          </a:p>
          <a:p>
            <a:pPr>
              <a:buClr>
                <a:schemeClr val="accent1"/>
              </a:buClr>
              <a:buFont typeface="Wingdings" panose="05000000000000000000" pitchFamily="2" charset="2"/>
              <a:buChar char="§"/>
            </a:pPr>
            <a:r>
              <a:rPr lang="en-GB" sz="1400" dirty="0" smtClean="0"/>
              <a:t>The current automated test coverage is 92%. </a:t>
            </a:r>
          </a:p>
          <a:p>
            <a:pPr>
              <a:buClr>
                <a:schemeClr val="accent1"/>
              </a:buClr>
              <a:buFont typeface="Wingdings" panose="05000000000000000000" pitchFamily="2" charset="2"/>
              <a:buChar char="§"/>
            </a:pP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89177971"/>
              </p:ext>
            </p:extLst>
          </p:nvPr>
        </p:nvGraphicFramePr>
        <p:xfrm>
          <a:off x="7430213" y="4400234"/>
          <a:ext cx="4279900" cy="558165"/>
        </p:xfrm>
        <a:graphic>
          <a:graphicData uri="http://schemas.openxmlformats.org/drawingml/2006/table">
            <a:tbl>
              <a:tblPr/>
              <a:tblGrid>
                <a:gridCol w="697394"/>
                <a:gridCol w="735608"/>
                <a:gridCol w="783375"/>
                <a:gridCol w="980810"/>
                <a:gridCol w="1082713"/>
              </a:tblGrid>
              <a:tr h="190500">
                <a:tc gridSpan="3">
                  <a:txBody>
                    <a:bodyPr/>
                    <a:lstStyle/>
                    <a:p>
                      <a:pPr algn="l" fontAlgn="b"/>
                      <a:r>
                        <a:rPr lang="en-GB" sz="1100" b="1" i="0" u="none" strike="noStrike" dirty="0">
                          <a:solidFill>
                            <a:srgbClr val="000000"/>
                          </a:solidFill>
                          <a:effectLst/>
                          <a:latin typeface="Calibri"/>
                        </a:rPr>
                        <a:t>Regression/New Feature Test Suite</a:t>
                      </a:r>
                    </a:p>
                  </a:txBody>
                  <a:tcPr marL="9525" marR="9525" marT="9525" marB="0" anchor="b">
                    <a:lnL>
                      <a:noFill/>
                    </a:lnL>
                    <a:lnR>
                      <a:noFill/>
                    </a:lnR>
                    <a:lnT>
                      <a:noFill/>
                    </a:lnT>
                    <a:lnB>
                      <a:noFill/>
                    </a:lnB>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r>
              <a:tr h="171450">
                <a:tc>
                  <a:txBody>
                    <a:bodyPr/>
                    <a:lstStyle/>
                    <a:p>
                      <a:pPr algn="l" fontAlgn="b"/>
                      <a:endParaRPr lang="en-GB" sz="1100" b="1"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a:solidFill>
                            <a:srgbClr val="000000"/>
                          </a:solidFill>
                          <a:effectLst/>
                          <a:latin typeface="Calibri"/>
                        </a:rPr>
                        <a:t>Automated TCs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a:solidFill>
                            <a:srgbClr val="000000"/>
                          </a:solidFill>
                          <a:effectLst/>
                          <a:latin typeface="Calibri"/>
                        </a:rPr>
                        <a:t>% Coverage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777</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715</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92.0%</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3874735815"/>
              </p:ext>
            </p:extLst>
          </p:nvPr>
        </p:nvGraphicFramePr>
        <p:xfrm>
          <a:off x="462506" y="1206410"/>
          <a:ext cx="11294065" cy="32088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5784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APPSDEV</a:t>
            </a:r>
            <a:endParaRPr lang="en-GB" dirty="0"/>
          </a:p>
        </p:txBody>
      </p:sp>
      <p:sp>
        <p:nvSpPr>
          <p:cNvPr id="8" name="Content Placeholder 1"/>
          <p:cNvSpPr>
            <a:spLocks noGrp="1"/>
          </p:cNvSpPr>
          <p:nvPr>
            <p:ph idx="1"/>
          </p:nvPr>
        </p:nvSpPr>
        <p:spPr>
          <a:xfrm>
            <a:off x="96253" y="5226518"/>
            <a:ext cx="12008661" cy="1160973"/>
          </a:xfrm>
        </p:spPr>
        <p:txBody>
          <a:bodyPr/>
          <a:lstStyle/>
          <a:p>
            <a:pPr marL="0">
              <a:lnSpc>
                <a:spcPct val="100000"/>
              </a:lnSpc>
              <a:spcBef>
                <a:spcPts val="600"/>
              </a:spcBef>
              <a:buClr>
                <a:schemeClr val="accent1"/>
              </a:buClr>
              <a:buFont typeface="Wingdings" panose="05000000000000000000" pitchFamily="2" charset="2"/>
              <a:buChar char="§"/>
            </a:pPr>
            <a:r>
              <a:rPr lang="en-GB" sz="1400" dirty="0" smtClean="0"/>
              <a:t>Current 8.1 </a:t>
            </a:r>
            <a:r>
              <a:rPr lang="en-GB" sz="1400" dirty="0"/>
              <a:t>February 2020 metrics </a:t>
            </a:r>
            <a:r>
              <a:rPr lang="en-GB" sz="1400" dirty="0" smtClean="0"/>
              <a:t>now exclude CasperJS numbers and are focused on Selenium automation tests contributed by APPS Scrum teams (WLM APPS, Archeo, Frogs). An additional reduction in the February numbers (225 test cases) is attributed to the removal of legacy (not used) Selenium / Frameworkium tests (AML/EIM Framework/</a:t>
            </a:r>
            <a:r>
              <a:rPr lang="en-GB" sz="1400" dirty="0" err="1" smtClean="0"/>
              <a:t>FinCEN</a:t>
            </a:r>
            <a:r>
              <a:rPr lang="en-GB" sz="1400" dirty="0" smtClean="0"/>
              <a:t>). </a:t>
            </a:r>
          </a:p>
          <a:p>
            <a:pPr marL="0">
              <a:lnSpc>
                <a:spcPct val="100000"/>
              </a:lnSpc>
              <a:spcBef>
                <a:spcPts val="600"/>
              </a:spcBef>
              <a:buClr>
                <a:schemeClr val="accent1"/>
              </a:buClr>
              <a:buFont typeface="Wingdings" panose="05000000000000000000" pitchFamily="2" charset="2"/>
              <a:buChar char="§"/>
            </a:pPr>
            <a:r>
              <a:rPr lang="en-GB" sz="1400" dirty="0" smtClean="0"/>
              <a:t>Total priority high-value test cases, which form the baseline for those we wish to automate, have been re-assessed from 1032 to 711. Our current test coverage thus stands at 61% and is projected to improve significantly in 2020.</a:t>
            </a:r>
            <a:br>
              <a:rPr lang="en-GB" sz="1400" dirty="0" smtClean="0"/>
            </a:b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2728266870"/>
              </p:ext>
            </p:extLst>
          </p:nvPr>
        </p:nvGraphicFramePr>
        <p:xfrm>
          <a:off x="7670574" y="4617760"/>
          <a:ext cx="4279900" cy="587502"/>
        </p:xfrm>
        <a:graphic>
          <a:graphicData uri="http://schemas.openxmlformats.org/drawingml/2006/table">
            <a:tbl>
              <a:tblPr/>
              <a:tblGrid>
                <a:gridCol w="696358"/>
                <a:gridCol w="734515"/>
                <a:gridCol w="788570"/>
                <a:gridCol w="979353"/>
                <a:gridCol w="1081104"/>
              </a:tblGrid>
              <a:tr h="190500">
                <a:tc gridSpan="2">
                  <a:txBody>
                    <a:bodyPr/>
                    <a:lstStyle/>
                    <a:p>
                      <a:pPr algn="l" fontAlgn="b"/>
                      <a:r>
                        <a:rPr lang="en-GB" sz="1100" b="1" i="0" u="none" strike="noStrike" dirty="0">
                          <a:solidFill>
                            <a:srgbClr val="000000"/>
                          </a:solidFill>
                          <a:effectLst/>
                          <a:latin typeface="Calibri"/>
                        </a:rPr>
                        <a:t>Regression Test Suite</a:t>
                      </a:r>
                    </a:p>
                  </a:txBody>
                  <a:tcPr marL="9525" marR="9525" marT="9525" marB="0" anchor="b">
                    <a:lnL>
                      <a:noFill/>
                    </a:lnL>
                    <a:lnR>
                      <a:noFill/>
                    </a:lnR>
                    <a:lnT>
                      <a:noFill/>
                    </a:lnT>
                    <a:lnB>
                      <a:noFill/>
                    </a:lnB>
                  </a:tcPr>
                </a:tc>
                <a:tc hMerge="1">
                  <a:txBody>
                    <a:bodyPr/>
                    <a:lstStyle/>
                    <a:p>
                      <a:endParaRPr lang="en-GB"/>
                    </a:p>
                  </a:txBody>
                  <a:tcPr/>
                </a:tc>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r>
              <a:tr h="206502">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dirty="0">
                          <a:solidFill>
                            <a:srgbClr val="000000"/>
                          </a:solidFill>
                          <a:effectLst/>
                          <a:latin typeface="Calibri"/>
                        </a:rPr>
                        <a:t>TC Numbers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dirty="0">
                          <a:solidFill>
                            <a:srgbClr val="000000"/>
                          </a:solidFill>
                          <a:effectLst/>
                          <a:latin typeface="Calibri"/>
                        </a:rPr>
                        <a:t>Automated TCs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dirty="0">
                          <a:solidFill>
                            <a:srgbClr val="000000"/>
                          </a:solidFill>
                          <a:effectLst/>
                          <a:latin typeface="Calibri"/>
                        </a:rPr>
                        <a:t>% Coverage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dirty="0">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711</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431</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61.0%</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0" name="Chart 9"/>
          <p:cNvGraphicFramePr>
            <a:graphicFrameLocks/>
          </p:cNvGraphicFramePr>
          <p:nvPr>
            <p:extLst>
              <p:ext uri="{D42A27DB-BD31-4B8C-83A1-F6EECF244321}">
                <p14:modId xmlns:p14="http://schemas.microsoft.com/office/powerpoint/2010/main" val="629001812"/>
              </p:ext>
            </p:extLst>
          </p:nvPr>
        </p:nvGraphicFramePr>
        <p:xfrm>
          <a:off x="299249" y="1087656"/>
          <a:ext cx="11320736" cy="355172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480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SMBD/RTDE</a:t>
            </a:r>
            <a:endParaRPr lang="en-GB" dirty="0"/>
          </a:p>
        </p:txBody>
      </p:sp>
      <p:sp>
        <p:nvSpPr>
          <p:cNvPr id="8" name="Content Placeholder 1"/>
          <p:cNvSpPr>
            <a:spLocks noGrp="1"/>
          </p:cNvSpPr>
          <p:nvPr>
            <p:ph idx="1"/>
          </p:nvPr>
        </p:nvSpPr>
        <p:spPr>
          <a:xfrm>
            <a:off x="430824" y="5434104"/>
            <a:ext cx="11368454" cy="349937"/>
          </a:xfrm>
        </p:spPr>
        <p:txBody>
          <a:bodyPr/>
          <a:lstStyle/>
          <a:p>
            <a:pPr>
              <a:buClr>
                <a:schemeClr val="accent1"/>
              </a:buClr>
              <a:buFont typeface="Wingdings" panose="05000000000000000000" pitchFamily="2" charset="2"/>
              <a:buChar char="§"/>
            </a:pPr>
            <a:r>
              <a:rPr lang="en-GB" sz="1400" dirty="0" smtClean="0"/>
              <a:t>By the end of 2017 there were 148 automated test cases written in Scala Scripts/Gradle for SMBD by the QA relevant team members. At the end of February 2020, this total figure has increased to 1079 with 99% coverage. </a:t>
            </a:r>
          </a:p>
          <a:p>
            <a:pPr>
              <a:buClr>
                <a:schemeClr val="accent1"/>
              </a:buClr>
              <a:buFont typeface="Wingdings" panose="05000000000000000000" pitchFamily="2" charset="2"/>
              <a:buChar char="§"/>
            </a:pPr>
            <a:r>
              <a:rPr lang="en-GB" sz="1400" dirty="0" smtClean="0"/>
              <a:t>These automation numbers now include the separate test automation work streams for both the SM Big Data and RTDE (Real time) modules.</a:t>
            </a:r>
          </a:p>
        </p:txBody>
      </p:sp>
      <p:graphicFrame>
        <p:nvGraphicFramePr>
          <p:cNvPr id="5" name="Table 4"/>
          <p:cNvGraphicFramePr>
            <a:graphicFrameLocks noGrp="1"/>
          </p:cNvGraphicFramePr>
          <p:nvPr>
            <p:extLst>
              <p:ext uri="{D42A27DB-BD31-4B8C-83A1-F6EECF244321}">
                <p14:modId xmlns:p14="http://schemas.microsoft.com/office/powerpoint/2010/main" val="3228027218"/>
              </p:ext>
            </p:extLst>
          </p:nvPr>
        </p:nvGraphicFramePr>
        <p:xfrm>
          <a:off x="7826634" y="4783121"/>
          <a:ext cx="4140199" cy="609600"/>
        </p:xfrm>
        <a:graphic>
          <a:graphicData uri="http://schemas.openxmlformats.org/drawingml/2006/table">
            <a:tbl>
              <a:tblPr/>
              <a:tblGrid>
                <a:gridCol w="610068"/>
                <a:gridCol w="610068"/>
                <a:gridCol w="781649"/>
                <a:gridCol w="1080328"/>
                <a:gridCol w="1058086"/>
              </a:tblGrid>
              <a:tr h="200025">
                <a:tc gridSpan="3">
                  <a:txBody>
                    <a:bodyPr/>
                    <a:lstStyle/>
                    <a:p>
                      <a:pPr algn="l" fontAlgn="b"/>
                      <a:r>
                        <a:rPr lang="en-GB" sz="1100" b="1" i="0" u="none" strike="noStrike" dirty="0">
                          <a:solidFill>
                            <a:srgbClr val="000000"/>
                          </a:solidFill>
                          <a:effectLst/>
                          <a:latin typeface="Calibri"/>
                        </a:rPr>
                        <a:t>Regression Test Suite</a:t>
                      </a:r>
                    </a:p>
                  </a:txBody>
                  <a:tcPr marL="9525" marR="9525" marT="9525" marB="0" anchor="b">
                    <a:lnL>
                      <a:noFill/>
                    </a:lnL>
                    <a:lnR>
                      <a:noFill/>
                    </a:lnR>
                    <a:lnT>
                      <a:noFill/>
                    </a:lnT>
                    <a:lnB>
                      <a:noFill/>
                    </a:lnB>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r>
              <a:tr h="209550">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dirty="0">
                          <a:solidFill>
                            <a:srgbClr val="000000"/>
                          </a:solidFill>
                          <a:effectLst/>
                          <a:latin typeface="Calibri"/>
                        </a:rPr>
                        <a:t>TC Numbers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dirty="0">
                          <a:solidFill>
                            <a:srgbClr val="000000"/>
                          </a:solidFill>
                          <a:effectLst/>
                          <a:latin typeface="Calibri"/>
                        </a:rPr>
                        <a:t>Automated TCs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dirty="0">
                          <a:solidFill>
                            <a:srgbClr val="000000"/>
                          </a:solidFill>
                          <a:effectLst/>
                          <a:latin typeface="Calibri"/>
                        </a:rPr>
                        <a:t>% Coverage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200025">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dirty="0">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1089</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1079</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99%</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1876104854"/>
              </p:ext>
            </p:extLst>
          </p:nvPr>
        </p:nvGraphicFramePr>
        <p:xfrm>
          <a:off x="521016" y="1174433"/>
          <a:ext cx="11461978" cy="36936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3602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AAP</a:t>
            </a:r>
            <a:endParaRPr lang="en-GB" dirty="0"/>
          </a:p>
        </p:txBody>
      </p:sp>
      <p:sp>
        <p:nvSpPr>
          <p:cNvPr id="8" name="Content Placeholder 1"/>
          <p:cNvSpPr>
            <a:spLocks noGrp="1"/>
          </p:cNvSpPr>
          <p:nvPr>
            <p:ph idx="1"/>
          </p:nvPr>
        </p:nvSpPr>
        <p:spPr>
          <a:xfrm>
            <a:off x="421857" y="5492612"/>
            <a:ext cx="11422680" cy="349937"/>
          </a:xfrm>
        </p:spPr>
        <p:txBody>
          <a:bodyPr/>
          <a:lstStyle/>
          <a:p>
            <a:pPr>
              <a:buClr>
                <a:schemeClr val="accent1"/>
              </a:buClr>
              <a:buFont typeface="Wingdings" panose="05000000000000000000" pitchFamily="2" charset="2"/>
              <a:buChar char="§"/>
            </a:pPr>
            <a:r>
              <a:rPr lang="en-GB" sz="1400" dirty="0" smtClean="0"/>
              <a:t>Ongoing test automation coverage is approximately 52% of the overall QA test suite for the AAP Product.</a:t>
            </a:r>
          </a:p>
          <a:p>
            <a:pPr>
              <a:buClr>
                <a:schemeClr val="accent1"/>
              </a:buClr>
              <a:buFont typeface="Wingdings" panose="05000000000000000000" pitchFamily="2" charset="2"/>
              <a:buChar char="§"/>
            </a:pPr>
            <a:r>
              <a:rPr lang="en-GB" sz="1400" dirty="0" smtClean="0"/>
              <a:t>AAP QA focus had been shifted in H2 2019 to also address performance and integration work, but we expect that automation numbers will grow at a consistent pace throughout 2020. Trends in Q1 2020 are already positive in terms of test automation growth.</a:t>
            </a:r>
          </a:p>
          <a:p>
            <a:pPr>
              <a:buClr>
                <a:schemeClr val="accent1"/>
              </a:buClr>
              <a:buFont typeface="Wingdings" panose="05000000000000000000" pitchFamily="2" charset="2"/>
              <a:buChar char="§"/>
            </a:pP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1341948723"/>
              </p:ext>
            </p:extLst>
          </p:nvPr>
        </p:nvGraphicFramePr>
        <p:xfrm>
          <a:off x="7703438" y="4856639"/>
          <a:ext cx="4216401" cy="590550"/>
        </p:xfrm>
        <a:graphic>
          <a:graphicData uri="http://schemas.openxmlformats.org/drawingml/2006/table">
            <a:tbl>
              <a:tblPr/>
              <a:tblGrid>
                <a:gridCol w="572524"/>
                <a:gridCol w="572524"/>
                <a:gridCol w="751438"/>
                <a:gridCol w="1037700"/>
                <a:gridCol w="1282215"/>
              </a:tblGrid>
              <a:tr h="190500">
                <a:tc gridSpan="4">
                  <a:txBody>
                    <a:bodyPr/>
                    <a:lstStyle/>
                    <a:p>
                      <a:pPr algn="l" fontAlgn="b"/>
                      <a:r>
                        <a:rPr lang="en-GB" sz="1100" b="1" i="0" u="none" strike="noStrike" dirty="0">
                          <a:solidFill>
                            <a:srgbClr val="000000"/>
                          </a:solidFill>
                          <a:effectLst/>
                          <a:latin typeface="Calibri"/>
                        </a:rPr>
                        <a:t>Automation Test Coverage - % of Manual Tests</a:t>
                      </a:r>
                    </a:p>
                  </a:txBody>
                  <a:tcPr marL="7620" marR="7620" marT="7620"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a:solidFill>
                          <a:srgbClr val="000000"/>
                        </a:solidFill>
                        <a:effectLst/>
                        <a:latin typeface="Calibri"/>
                      </a:endParaRPr>
                    </a:p>
                  </a:txBody>
                  <a:tcPr marL="7620" marR="7620" marT="7620" marB="0" anchor="b">
                    <a:lnL>
                      <a:noFill/>
                    </a:lnL>
                    <a:lnR>
                      <a:noFill/>
                    </a:lnR>
                    <a:lnT>
                      <a:noFill/>
                    </a:lnT>
                    <a:lnB>
                      <a:noFill/>
                    </a:lnB>
                  </a:tcPr>
                </a:tc>
              </a:tr>
              <a:tr h="20955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a:solidFill>
                            <a:srgbClr val="000000"/>
                          </a:solidFill>
                          <a:effectLst/>
                          <a:latin typeface="Calibri"/>
                        </a:rPr>
                        <a:t>Automated TCs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a:solidFill>
                            <a:srgbClr val="000000"/>
                          </a:solidFill>
                          <a:effectLst/>
                          <a:latin typeface="Calibri"/>
                        </a:rPr>
                        <a:t>% Coverage</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7620" marR="7620" marT="7620"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156</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81</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52%</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9" name="Chart 8"/>
          <p:cNvGraphicFramePr>
            <a:graphicFrameLocks/>
          </p:cNvGraphicFramePr>
          <p:nvPr>
            <p:extLst>
              <p:ext uri="{D42A27DB-BD31-4B8C-83A1-F6EECF244321}">
                <p14:modId xmlns:p14="http://schemas.microsoft.com/office/powerpoint/2010/main" val="3511902936"/>
              </p:ext>
            </p:extLst>
          </p:nvPr>
        </p:nvGraphicFramePr>
        <p:xfrm>
          <a:off x="530642" y="1101404"/>
          <a:ext cx="11435851" cy="37359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505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19" y="432268"/>
            <a:ext cx="10792955" cy="470898"/>
          </a:xfrm>
        </p:spPr>
        <p:txBody>
          <a:bodyPr/>
          <a:lstStyle/>
          <a:p>
            <a:r>
              <a:rPr lang="en-GB" dirty="0" smtClean="0"/>
              <a:t>QA Automation Trend Metrics – Scenario Manager UI</a:t>
            </a:r>
            <a:endParaRPr lang="en-GB" dirty="0"/>
          </a:p>
        </p:txBody>
      </p:sp>
      <p:sp>
        <p:nvSpPr>
          <p:cNvPr id="8" name="Content Placeholder 1"/>
          <p:cNvSpPr>
            <a:spLocks noGrp="1"/>
          </p:cNvSpPr>
          <p:nvPr>
            <p:ph idx="1"/>
          </p:nvPr>
        </p:nvSpPr>
        <p:spPr>
          <a:xfrm>
            <a:off x="492370" y="5595988"/>
            <a:ext cx="11271739" cy="349937"/>
          </a:xfrm>
        </p:spPr>
        <p:txBody>
          <a:bodyPr/>
          <a:lstStyle/>
          <a:p>
            <a:pPr>
              <a:buClr>
                <a:schemeClr val="accent1"/>
              </a:buClr>
              <a:buFont typeface="Wingdings" panose="05000000000000000000" pitchFamily="2" charset="2"/>
              <a:buChar char="§"/>
            </a:pPr>
            <a:r>
              <a:rPr lang="en-GB" sz="1400" dirty="0" smtClean="0"/>
              <a:t>Ongoing test automation coverage is at almost 88% of the overall QA test suite for the SM UI Product</a:t>
            </a:r>
            <a:r>
              <a:rPr lang="en-GB" sz="1400" dirty="0"/>
              <a:t>.</a:t>
            </a: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3840391439"/>
              </p:ext>
            </p:extLst>
          </p:nvPr>
        </p:nvGraphicFramePr>
        <p:xfrm>
          <a:off x="7703438" y="4856639"/>
          <a:ext cx="4216401" cy="590550"/>
        </p:xfrm>
        <a:graphic>
          <a:graphicData uri="http://schemas.openxmlformats.org/drawingml/2006/table">
            <a:tbl>
              <a:tblPr/>
              <a:tblGrid>
                <a:gridCol w="572524"/>
                <a:gridCol w="572524"/>
                <a:gridCol w="751438"/>
                <a:gridCol w="1037700"/>
                <a:gridCol w="1282215"/>
              </a:tblGrid>
              <a:tr h="190500">
                <a:tc gridSpan="4">
                  <a:txBody>
                    <a:bodyPr/>
                    <a:lstStyle/>
                    <a:p>
                      <a:pPr algn="l" fontAlgn="b"/>
                      <a:r>
                        <a:rPr lang="en-GB" sz="1100" b="1" i="0" u="none" strike="noStrike" dirty="0">
                          <a:solidFill>
                            <a:srgbClr val="000000"/>
                          </a:solidFill>
                          <a:effectLst/>
                          <a:latin typeface="Calibri"/>
                        </a:rPr>
                        <a:t>Automation Test Coverage - % of Manual Tests</a:t>
                      </a:r>
                    </a:p>
                  </a:txBody>
                  <a:tcPr marL="7620" marR="7620" marT="7620"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a:solidFill>
                          <a:srgbClr val="000000"/>
                        </a:solidFill>
                        <a:effectLst/>
                        <a:latin typeface="Calibri"/>
                      </a:endParaRPr>
                    </a:p>
                  </a:txBody>
                  <a:tcPr marL="7620" marR="7620" marT="7620" marB="0" anchor="b">
                    <a:lnL>
                      <a:noFill/>
                    </a:lnL>
                    <a:lnR>
                      <a:noFill/>
                    </a:lnR>
                    <a:lnT>
                      <a:noFill/>
                    </a:lnT>
                    <a:lnB>
                      <a:noFill/>
                    </a:lnB>
                  </a:tcPr>
                </a:tc>
              </a:tr>
              <a:tr h="20955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a:solidFill>
                            <a:srgbClr val="000000"/>
                          </a:solidFill>
                          <a:effectLst/>
                          <a:latin typeface="Calibri"/>
                        </a:rPr>
                        <a:t>Automated TCs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a:solidFill>
                            <a:srgbClr val="000000"/>
                          </a:solidFill>
                          <a:effectLst/>
                          <a:latin typeface="Calibri"/>
                        </a:rPr>
                        <a:t>% Coverage</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7620" marR="7620" marT="7620"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222</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195</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87.84%</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4284004228"/>
              </p:ext>
            </p:extLst>
          </p:nvPr>
        </p:nvGraphicFramePr>
        <p:xfrm>
          <a:off x="555852" y="1271451"/>
          <a:ext cx="11357474" cy="36663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5454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3600" dirty="0">
                <a:solidFill>
                  <a:schemeClr val="accent1"/>
                </a:solidFill>
              </a:rPr>
              <a:t>APPENDIX – 1</a:t>
            </a:r>
            <a:r>
              <a:rPr lang="en-GB" sz="3600" dirty="0"/>
              <a:t> </a:t>
            </a:r>
            <a:r>
              <a:rPr lang="en-GB" sz="3600" dirty="0" smtClean="0"/>
              <a:t/>
            </a:r>
            <a:br>
              <a:rPr lang="en-GB" sz="3600" dirty="0" smtClean="0"/>
            </a:br>
            <a:r>
              <a:rPr lang="en-GB" sz="3600" dirty="0" smtClean="0"/>
              <a:t>EIM / APPS - Release Metrics </a:t>
            </a:r>
            <a:endParaRPr lang="en-GB" sz="3600" dirty="0"/>
          </a:p>
        </p:txBody>
      </p:sp>
      <p:sp>
        <p:nvSpPr>
          <p:cNvPr id="7" name="Text Placeholder 6"/>
          <p:cNvSpPr>
            <a:spLocks noGrp="1"/>
          </p:cNvSpPr>
          <p:nvPr>
            <p:ph type="body" idx="10"/>
          </p:nvPr>
        </p:nvSpPr>
        <p:spPr/>
        <p:txBody>
          <a:bodyPr/>
          <a:lstStyle/>
          <a:p>
            <a:r>
              <a:rPr lang="en-GB" dirty="0" smtClean="0"/>
              <a:t>Overview of QA facilitation of Release sign off process</a:t>
            </a:r>
          </a:p>
          <a:p>
            <a:endParaRPr lang="en-GB" dirty="0" smtClean="0"/>
          </a:p>
          <a:p>
            <a:r>
              <a:rPr lang="en-GB" dirty="0" smtClean="0"/>
              <a:t>Release metrics collated for the last six major EIM + APPS Product deliveries – including V8.1 in February 2020</a:t>
            </a:r>
            <a:endParaRPr lang="en-GB" dirty="0"/>
          </a:p>
        </p:txBody>
      </p:sp>
    </p:spTree>
    <p:extLst>
      <p:ext uri="{BB962C8B-B14F-4D97-AF65-F5344CB8AC3E}">
        <p14:creationId xmlns:p14="http://schemas.microsoft.com/office/powerpoint/2010/main" val="198488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NetReveal 8.1 Key Release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NR V8.1 – GA February 2020</a:t>
            </a:r>
            <a:endParaRPr lang="en-GB" dirty="0"/>
          </a:p>
        </p:txBody>
      </p:sp>
      <p:sp>
        <p:nvSpPr>
          <p:cNvPr id="10" name="Content Placeholder 1"/>
          <p:cNvSpPr txBox="1">
            <a:spLocks/>
          </p:cNvSpPr>
          <p:nvPr/>
        </p:nvSpPr>
        <p:spPr bwMode="gray">
          <a:xfrm>
            <a:off x="887238" y="1237810"/>
            <a:ext cx="10836999" cy="489936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a:t>NetReveal Compliance and Payment Fraud </a:t>
            </a:r>
            <a:r>
              <a:rPr lang="en-GB" sz="1400" dirty="0" smtClean="0"/>
              <a:t>V8.1 release delivered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Key QA release metrics;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1128 </a:t>
            </a:r>
            <a:r>
              <a:rPr lang="en-IE" sz="1000" dirty="0" smtClean="0">
                <a:solidFill>
                  <a:schemeClr val="tx1"/>
                </a:solidFill>
              </a:rPr>
              <a:t>new </a:t>
            </a:r>
            <a:r>
              <a:rPr lang="en-IE" sz="1000" dirty="0">
                <a:solidFill>
                  <a:schemeClr val="tx1"/>
                </a:solidFill>
              </a:rPr>
              <a:t>test cases </a:t>
            </a:r>
            <a:r>
              <a:rPr lang="en-IE" sz="1000" dirty="0" smtClean="0">
                <a:solidFill>
                  <a:schemeClr val="tx1"/>
                </a:solidFill>
              </a:rPr>
              <a:t>were written for </a:t>
            </a:r>
            <a:r>
              <a:rPr lang="en-IE" sz="1000" dirty="0">
                <a:solidFill>
                  <a:schemeClr val="tx1"/>
                </a:solidFill>
              </a:rPr>
              <a:t>new features in NetReveal 8.1 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a:t>
            </a:r>
            <a:r>
              <a:rPr lang="en-IE" sz="1000" dirty="0" smtClean="0">
                <a:solidFill>
                  <a:schemeClr val="tx1"/>
                </a:solidFill>
              </a:rPr>
              <a:t>NetReveal 8.1 development lifecycles.</a:t>
            </a:r>
            <a:endParaRPr lang="en-GB" sz="10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7949 </a:t>
            </a:r>
            <a:r>
              <a:rPr lang="en-IE" sz="1000" dirty="0" smtClean="0">
                <a:solidFill>
                  <a:schemeClr val="tx1"/>
                </a:solidFill>
              </a:rPr>
              <a:t>regression </a:t>
            </a:r>
            <a:r>
              <a:rPr lang="en-IE" sz="1000" dirty="0">
                <a:solidFill>
                  <a:schemeClr val="tx1"/>
                </a:solidFill>
              </a:rPr>
              <a:t>tests </a:t>
            </a:r>
            <a:r>
              <a:rPr lang="en-IE" sz="1000" dirty="0" smtClean="0">
                <a:solidFill>
                  <a:schemeClr val="tx1"/>
                </a:solidFill>
              </a:rPr>
              <a:t>were executed </a:t>
            </a:r>
            <a:r>
              <a:rPr lang="en-IE" sz="1000" dirty="0">
                <a:solidFill>
                  <a:schemeClr val="tx1"/>
                </a:solidFill>
              </a:rPr>
              <a:t>in the same NetReveal 8.1 timeframe by the Scrum </a:t>
            </a:r>
            <a:r>
              <a:rPr lang="en-IE" sz="1000" dirty="0" smtClean="0">
                <a:solidFill>
                  <a:schemeClr val="tx1"/>
                </a:solidFill>
              </a:rPr>
              <a:t>teams. </a:t>
            </a:r>
          </a:p>
          <a:p>
            <a:pPr lvl="1">
              <a:buClr>
                <a:srgbClr val="FC4C02"/>
              </a:buClr>
              <a:buFont typeface="Wingdings" panose="05000000000000000000" pitchFamily="2" charset="2"/>
              <a:buChar char="§"/>
            </a:pPr>
            <a:r>
              <a:rPr lang="en-IE" sz="1000" dirty="0" smtClean="0">
                <a:solidFill>
                  <a:schemeClr val="tx1"/>
                </a:solidFill>
              </a:rPr>
              <a:t>There continues to be a trend of a significantly higher ratio of regression test executions when compared to new test case execution . Reasons for this pattern are;</a:t>
            </a:r>
          </a:p>
          <a:p>
            <a:pPr lvl="2">
              <a:buClr>
                <a:schemeClr val="accent1"/>
              </a:buClr>
            </a:pPr>
            <a:r>
              <a:rPr lang="en-IE" sz="800" dirty="0" smtClean="0">
                <a:solidFill>
                  <a:schemeClr val="tx1"/>
                </a:solidFill>
              </a:rPr>
              <a:t>The </a:t>
            </a:r>
            <a:r>
              <a:rPr lang="en-IE" sz="800" dirty="0">
                <a:solidFill>
                  <a:schemeClr val="tx1"/>
                </a:solidFill>
              </a:rPr>
              <a:t>volume of test automation continues to grow and allows for greater volumes of regression test execution with each subsequent NR Product (EIM/APPS/SMBD/RTDE) release</a:t>
            </a:r>
            <a:r>
              <a:rPr lang="en-IE" sz="800" dirty="0" smtClean="0">
                <a:solidFill>
                  <a:schemeClr val="tx1"/>
                </a:solidFill>
              </a:rPr>
              <a:t>.</a:t>
            </a:r>
          </a:p>
          <a:p>
            <a:pPr lvl="2">
              <a:buClr>
                <a:schemeClr val="accent1"/>
              </a:buClr>
            </a:pPr>
            <a:r>
              <a:rPr lang="en-IE" sz="800" dirty="0" smtClean="0">
                <a:solidFill>
                  <a:schemeClr val="tx1"/>
                </a:solidFill>
              </a:rPr>
              <a:t>QA is consistently converting ‘new’ test cases from prior releases into a growing current regression test suite.</a:t>
            </a:r>
            <a:endParaRPr lang="en-GB" sz="800" dirty="0">
              <a:solidFill>
                <a:schemeClr val="tx1"/>
              </a:solidFill>
            </a:endParaRPr>
          </a:p>
          <a:p>
            <a:pPr lvl="2">
              <a:buClr>
                <a:schemeClr val="accent1"/>
              </a:buClr>
            </a:pPr>
            <a:r>
              <a:rPr lang="en-IE" sz="800" dirty="0">
                <a:solidFill>
                  <a:schemeClr val="tx1"/>
                </a:solidFill>
              </a:rPr>
              <a:t>QA testing </a:t>
            </a:r>
            <a:r>
              <a:rPr lang="en-IE" sz="800" dirty="0" smtClean="0">
                <a:solidFill>
                  <a:schemeClr val="tx1"/>
                </a:solidFill>
              </a:rPr>
              <a:t>for V8.1 also </a:t>
            </a:r>
            <a:r>
              <a:rPr lang="en-IE" sz="800" dirty="0">
                <a:solidFill>
                  <a:schemeClr val="tx1"/>
                </a:solidFill>
              </a:rPr>
              <a:t>focused on running </a:t>
            </a:r>
            <a:r>
              <a:rPr lang="en-IE" sz="800" dirty="0" smtClean="0">
                <a:solidFill>
                  <a:schemeClr val="tx1"/>
                </a:solidFill>
              </a:rPr>
              <a:t>multiple regression cycles on </a:t>
            </a:r>
            <a:r>
              <a:rPr lang="en-IE" sz="800" dirty="0">
                <a:solidFill>
                  <a:schemeClr val="tx1"/>
                </a:solidFill>
              </a:rPr>
              <a:t>new technology stacks (Postgres, Tomcat, etc.).</a:t>
            </a:r>
            <a:endParaRPr lang="en-GB" sz="8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0 </a:t>
            </a:r>
            <a:r>
              <a:rPr lang="en-IE" sz="1000" dirty="0">
                <a:solidFill>
                  <a:schemeClr val="tx1"/>
                </a:solidFill>
              </a:rPr>
              <a:t>EIM NetReveal 8.1 P1 </a:t>
            </a:r>
            <a:r>
              <a:rPr lang="en-IE" sz="1000" dirty="0" smtClean="0">
                <a:solidFill>
                  <a:schemeClr val="tx1"/>
                </a:solidFill>
              </a:rPr>
              <a:t>or P2 severity issues remained </a:t>
            </a:r>
            <a:r>
              <a:rPr lang="en-IE" sz="1000" dirty="0">
                <a:solidFill>
                  <a:schemeClr val="tx1"/>
                </a:solidFill>
              </a:rPr>
              <a:t>open </a:t>
            </a:r>
            <a:r>
              <a:rPr lang="en-IE" sz="1000" dirty="0" smtClean="0">
                <a:solidFill>
                  <a:schemeClr val="tx1"/>
                </a:solidFill>
              </a:rPr>
              <a:t>on </a:t>
            </a:r>
            <a:r>
              <a:rPr lang="en-IE" sz="1000" dirty="0">
                <a:solidFill>
                  <a:schemeClr val="tx1"/>
                </a:solidFill>
              </a:rPr>
              <a:t>the release </a:t>
            </a:r>
            <a:r>
              <a:rPr lang="en-IE" sz="1000" dirty="0" smtClean="0">
                <a:solidFill>
                  <a:schemeClr val="tx1"/>
                </a:solidFill>
              </a:rPr>
              <a:t>date;</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213" y="3996672"/>
            <a:ext cx="10020300"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670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EIM/APPS QA Release Metrics for last six Product releases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NR (EIM /APPS) – Release Metric Comparison</a:t>
            </a:r>
            <a:endParaRPr lang="en-GB" dirty="0"/>
          </a:p>
        </p:txBody>
      </p:sp>
      <p:sp>
        <p:nvSpPr>
          <p:cNvPr id="10" name="Content Placeholder 1"/>
          <p:cNvSpPr txBox="1">
            <a:spLocks/>
          </p:cNvSpPr>
          <p:nvPr/>
        </p:nvSpPr>
        <p:spPr bwMode="gray">
          <a:xfrm>
            <a:off x="344030" y="1376126"/>
            <a:ext cx="11380207" cy="476105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The volume of QA test cases being executed per release is increasing in line with an ongoing growth in automated test regression.</a:t>
            </a:r>
          </a:p>
          <a:p>
            <a:pPr>
              <a:buClr>
                <a:schemeClr val="accent1"/>
              </a:buClr>
              <a:buFont typeface="Wingdings" panose="05000000000000000000" pitchFamily="2" charset="2"/>
              <a:buChar char="§"/>
            </a:pPr>
            <a:r>
              <a:rPr lang="en-GB" sz="1400" dirty="0" smtClean="0"/>
              <a:t>Pass rates have been consistent over the last six NR (EIM/APPS) Product releases</a:t>
            </a:r>
            <a:r>
              <a:rPr lang="en-GB" sz="1400" dirty="0"/>
              <a:t>. </a:t>
            </a:r>
            <a:r>
              <a:rPr lang="en-GB" sz="1400" dirty="0" smtClean="0"/>
              <a:t>The volumes </a:t>
            </a:r>
            <a:r>
              <a:rPr lang="en-GB" sz="1400" dirty="0"/>
              <a:t>of defects </a:t>
            </a:r>
            <a:r>
              <a:rPr lang="en-GB" sz="1400" dirty="0" smtClean="0"/>
              <a:t>found is slightly higher in V8.1 but that may reflect the marginally longer development timeframe.</a:t>
            </a:r>
          </a:p>
          <a:p>
            <a:pPr>
              <a:buClr>
                <a:schemeClr val="accent1"/>
              </a:buClr>
              <a:buFont typeface="Wingdings" panose="05000000000000000000" pitchFamily="2" charset="2"/>
              <a:buChar char="§"/>
            </a:pPr>
            <a:endParaRPr lang="en-GB" sz="1400" dirty="0" smtClean="0"/>
          </a:p>
          <a:p>
            <a:pPr lvl="1">
              <a:buClr>
                <a:srgbClr val="FC4C02"/>
              </a:buClr>
              <a:buFont typeface="Wingdings" panose="05000000000000000000" pitchFamily="2" charset="2"/>
              <a:buChar char="§"/>
            </a:pPr>
            <a:endParaRPr lang="en-IE" sz="1000" dirty="0" smtClean="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30" y="2188748"/>
            <a:ext cx="10020300" cy="1426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Chart 8"/>
          <p:cNvGraphicFramePr>
            <a:graphicFrameLocks/>
          </p:cNvGraphicFramePr>
          <p:nvPr>
            <p:extLst>
              <p:ext uri="{D42A27DB-BD31-4B8C-83A1-F6EECF244321}">
                <p14:modId xmlns:p14="http://schemas.microsoft.com/office/powerpoint/2010/main" val="481744573"/>
              </p:ext>
            </p:extLst>
          </p:nvPr>
        </p:nvGraphicFramePr>
        <p:xfrm>
          <a:off x="344030" y="3546505"/>
          <a:ext cx="11380207" cy="27090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8978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EIM/APPS Increase in QA test automation over last six Product releases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NR (EIM /APPS) – Automation Metric Comparison</a:t>
            </a:r>
            <a:endParaRPr lang="en-GB" dirty="0"/>
          </a:p>
        </p:txBody>
      </p:sp>
      <p:sp>
        <p:nvSpPr>
          <p:cNvPr id="10" name="Content Placeholder 1"/>
          <p:cNvSpPr txBox="1">
            <a:spLocks/>
          </p:cNvSpPr>
          <p:nvPr/>
        </p:nvSpPr>
        <p:spPr bwMode="gray">
          <a:xfrm>
            <a:off x="344030" y="1376126"/>
            <a:ext cx="11380207" cy="476105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Since mid 2017, technologies such as Java Selenium have steadily increased the volume of QA test automation.</a:t>
            </a:r>
          </a:p>
          <a:p>
            <a:pPr>
              <a:buClr>
                <a:schemeClr val="accent1"/>
              </a:buClr>
              <a:buFont typeface="Wingdings" panose="05000000000000000000" pitchFamily="2" charset="2"/>
              <a:buChar char="§"/>
            </a:pPr>
            <a:r>
              <a:rPr lang="en-GB" sz="1400" dirty="0" smtClean="0"/>
              <a:t>The V8.0 QA process involved slightly more reliance on manual testing because of significant numbers of visual UX tests, but that trend did not continue into V8.1.</a:t>
            </a:r>
          </a:p>
          <a:p>
            <a:pPr lvl="1">
              <a:buClr>
                <a:srgbClr val="FC4C02"/>
              </a:buClr>
              <a:buFont typeface="Wingdings" panose="05000000000000000000" pitchFamily="2" charset="2"/>
              <a:buChar char="§"/>
            </a:pPr>
            <a:endParaRPr lang="en-IE" sz="1000" dirty="0" smtClean="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30" y="2197293"/>
            <a:ext cx="8401050" cy="1460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Chart 7"/>
          <p:cNvGraphicFramePr>
            <a:graphicFrameLocks/>
          </p:cNvGraphicFramePr>
          <p:nvPr>
            <p:extLst>
              <p:ext uri="{D42A27DB-BD31-4B8C-83A1-F6EECF244321}">
                <p14:modId xmlns:p14="http://schemas.microsoft.com/office/powerpoint/2010/main" val="1343556064"/>
              </p:ext>
            </p:extLst>
          </p:nvPr>
        </p:nvGraphicFramePr>
        <p:xfrm>
          <a:off x="344030" y="3657601"/>
          <a:ext cx="11021877" cy="25626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237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51164" cy="261610"/>
          </a:xfrm>
        </p:spPr>
        <p:txBody>
          <a:bodyPr/>
          <a:lstStyle/>
          <a:p>
            <a:r>
              <a:rPr lang="en-GB" dirty="0" smtClean="0"/>
              <a:t>Metrics for APPS V8.1  Development Teams – 2 – Archeo Team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3745524" y="1295588"/>
            <a:ext cx="8264498" cy="499667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31 </a:t>
            </a:r>
            <a:r>
              <a:rPr lang="en-GB" sz="1400" dirty="0"/>
              <a:t>: </a:t>
            </a:r>
            <a:r>
              <a:rPr lang="en-GB" sz="1400" dirty="0" smtClean="0"/>
              <a:t>28 </a:t>
            </a:r>
            <a:r>
              <a:rPr lang="en-GB" sz="1400" dirty="0"/>
              <a:t>SPs forecast / </a:t>
            </a:r>
            <a:r>
              <a:rPr lang="en-GB" sz="1400" dirty="0" smtClean="0"/>
              <a:t>24 </a:t>
            </a:r>
            <a:r>
              <a:rPr lang="en-GB" sz="1400" dirty="0"/>
              <a:t>SPs achieved</a:t>
            </a:r>
            <a:r>
              <a:rPr lang="en-GB" sz="1400" dirty="0" smtClean="0"/>
              <a:t>. All priority CTR related User Stories were completed. The AML Opt User Story not completed was carried over to Sprint 32. </a:t>
            </a:r>
            <a:r>
              <a:rPr lang="en-GB" sz="1400" b="1" dirty="0"/>
              <a:t>Team </a:t>
            </a:r>
            <a:r>
              <a:rPr lang="en-GB" sz="1400" b="1" dirty="0" smtClean="0"/>
              <a:t>Happiness Index – </a:t>
            </a:r>
            <a:r>
              <a:rPr lang="en-GB" sz="1400" b="1" dirty="0"/>
              <a:t>8.4</a:t>
            </a:r>
            <a:r>
              <a:rPr lang="en-GB" sz="1400" b="1" dirty="0" smtClean="0"/>
              <a:t>.</a:t>
            </a:r>
          </a:p>
          <a:p>
            <a:pPr>
              <a:buClr>
                <a:schemeClr val="accent1"/>
              </a:buClr>
              <a:buFont typeface="Wingdings" panose="05000000000000000000" pitchFamily="2" charset="2"/>
              <a:buChar char="§"/>
            </a:pPr>
            <a:r>
              <a:rPr lang="en-GB" sz="1400" dirty="0" smtClean="0"/>
              <a:t>Sprint 32 </a:t>
            </a:r>
            <a:r>
              <a:rPr lang="en-GB" sz="1400" dirty="0"/>
              <a:t>: </a:t>
            </a:r>
            <a:r>
              <a:rPr lang="en-GB" sz="1400" dirty="0" smtClean="0"/>
              <a:t>48 </a:t>
            </a:r>
            <a:r>
              <a:rPr lang="en-GB" sz="1400" dirty="0"/>
              <a:t>SPs forecast / </a:t>
            </a:r>
            <a:r>
              <a:rPr lang="en-GB" sz="1400" dirty="0" smtClean="0"/>
              <a:t>15 </a:t>
            </a:r>
            <a:r>
              <a:rPr lang="en-GB" sz="1400" dirty="0"/>
              <a:t>SPs </a:t>
            </a:r>
            <a:r>
              <a:rPr lang="en-GB" sz="1400" dirty="0" smtClean="0"/>
              <a:t>achieved. The majority of the User Stories related to the Sprint Goal were completed. User Stories related to performance did not finish in this Sprint cycle and will be picked up in a later Sprint. </a:t>
            </a:r>
            <a:r>
              <a:rPr lang="en-GB" sz="1400" b="1" dirty="0"/>
              <a:t>Team Happiness Index – 8.4</a:t>
            </a:r>
            <a:r>
              <a:rPr lang="en-GB" sz="1400" b="1" dirty="0" smtClean="0"/>
              <a:t>.</a:t>
            </a:r>
          </a:p>
          <a:p>
            <a:pPr>
              <a:buClr>
                <a:schemeClr val="accent1"/>
              </a:buClr>
              <a:buFont typeface="Wingdings" panose="05000000000000000000" pitchFamily="2" charset="2"/>
              <a:buChar char="§"/>
            </a:pPr>
            <a:r>
              <a:rPr lang="en-GB" sz="1400" dirty="0" smtClean="0"/>
              <a:t>Sprint 33 </a:t>
            </a:r>
            <a:r>
              <a:rPr lang="en-GB" sz="1400" dirty="0"/>
              <a:t>: </a:t>
            </a:r>
            <a:r>
              <a:rPr lang="en-GB" sz="1400" dirty="0" smtClean="0"/>
              <a:t>64 </a:t>
            </a:r>
            <a:r>
              <a:rPr lang="en-GB" sz="1400" dirty="0"/>
              <a:t>SPs forecast / </a:t>
            </a:r>
            <a:r>
              <a:rPr lang="en-GB" sz="1400" dirty="0" smtClean="0"/>
              <a:t>46 </a:t>
            </a:r>
            <a:r>
              <a:rPr lang="en-GB" sz="1400" dirty="0"/>
              <a:t>SPs </a:t>
            </a:r>
            <a:r>
              <a:rPr lang="en-GB" sz="1400" dirty="0" smtClean="0"/>
              <a:t>achieved. A number of defects closed in preparation for NR 8.1 release. AML Opt Data Source User Story completed. </a:t>
            </a:r>
            <a:r>
              <a:rPr lang="en-GB" sz="1400" b="1" dirty="0"/>
              <a:t>Team Happiness Index – </a:t>
            </a:r>
            <a:r>
              <a:rPr lang="en-GB" sz="1400" b="1" dirty="0" smtClean="0"/>
              <a:t>8.5.</a:t>
            </a:r>
            <a:endParaRPr lang="en-GB" sz="1400" b="1"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marL="0" indent="0">
              <a:buClr>
                <a:schemeClr val="accent1"/>
              </a:buClr>
              <a:buNone/>
            </a:pPr>
            <a:endParaRPr lang="en-GB" sz="1400" dirty="0" smtClean="0"/>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endParaRPr lang="en-GB" sz="1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76" y="1433146"/>
            <a:ext cx="3534140" cy="1812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717" y="3879013"/>
            <a:ext cx="4019550" cy="2098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366" y="4769918"/>
            <a:ext cx="4019550" cy="1897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927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V8.0 Key Release Metrics – EIM and APPS Combined for this release</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NR V8.0 (EIM 8.0/APPS 5.0)–GA March 2019</a:t>
            </a:r>
            <a:endParaRPr lang="en-GB" dirty="0"/>
          </a:p>
        </p:txBody>
      </p:sp>
      <p:sp>
        <p:nvSpPr>
          <p:cNvPr id="10" name="Content Placeholder 1"/>
          <p:cNvSpPr txBox="1">
            <a:spLocks/>
          </p:cNvSpPr>
          <p:nvPr/>
        </p:nvSpPr>
        <p:spPr bwMode="gray">
          <a:xfrm>
            <a:off x="887238" y="1237810"/>
            <a:ext cx="10836999" cy="489936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a:t>NetReveal Compliance and Payment Fraud V8.0 (EIM platform 8.0/APPS 5.0) </a:t>
            </a:r>
            <a:r>
              <a:rPr lang="en-GB" sz="1400" dirty="0" smtClean="0"/>
              <a:t>release delivered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Key QA release metrics;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392 </a:t>
            </a:r>
            <a:r>
              <a:rPr lang="en-IE" sz="1000" dirty="0" smtClean="0">
                <a:solidFill>
                  <a:schemeClr val="tx1"/>
                </a:solidFill>
              </a:rPr>
              <a:t>new </a:t>
            </a:r>
            <a:r>
              <a:rPr lang="en-IE" sz="1000" dirty="0">
                <a:solidFill>
                  <a:schemeClr val="tx1"/>
                </a:solidFill>
              </a:rPr>
              <a:t>test cases </a:t>
            </a:r>
            <a:r>
              <a:rPr lang="en-IE" sz="1000" dirty="0" smtClean="0">
                <a:solidFill>
                  <a:schemeClr val="tx1"/>
                </a:solidFill>
              </a:rPr>
              <a:t>were written for </a:t>
            </a:r>
            <a:r>
              <a:rPr lang="en-IE" sz="1000" dirty="0">
                <a:solidFill>
                  <a:schemeClr val="tx1"/>
                </a:solidFill>
              </a:rPr>
              <a:t>new features in </a:t>
            </a:r>
            <a:r>
              <a:rPr lang="en-IE" sz="1000" dirty="0" smtClean="0">
                <a:solidFill>
                  <a:schemeClr val="tx1"/>
                </a:solidFill>
              </a:rPr>
              <a:t>EIM 8.0/APPS 5.0 </a:t>
            </a:r>
            <a:r>
              <a:rPr lang="en-IE" sz="1000" dirty="0">
                <a:solidFill>
                  <a:schemeClr val="tx1"/>
                </a:solidFill>
              </a:rPr>
              <a:t>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EIM 8.0/APPS 5.0 development </a:t>
            </a:r>
            <a:r>
              <a:rPr lang="en-IE" sz="1000" dirty="0" smtClean="0">
                <a:solidFill>
                  <a:schemeClr val="tx1"/>
                </a:solidFill>
              </a:rPr>
              <a:t>lifecycle</a:t>
            </a:r>
            <a:r>
              <a:rPr lang="en-IE" sz="1000" dirty="0">
                <a:solidFill>
                  <a:schemeClr val="tx1"/>
                </a:solidFill>
              </a:rPr>
              <a:t>.</a:t>
            </a:r>
            <a:endParaRPr lang="en-GB" sz="10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3743 </a:t>
            </a:r>
            <a:r>
              <a:rPr lang="en-IE" sz="1000" dirty="0" smtClean="0">
                <a:solidFill>
                  <a:schemeClr val="tx1"/>
                </a:solidFill>
              </a:rPr>
              <a:t>regression </a:t>
            </a:r>
            <a:r>
              <a:rPr lang="en-IE" sz="1000" dirty="0">
                <a:solidFill>
                  <a:schemeClr val="tx1"/>
                </a:solidFill>
              </a:rPr>
              <a:t>tests </a:t>
            </a:r>
            <a:r>
              <a:rPr lang="en-IE" sz="1000" dirty="0" smtClean="0">
                <a:solidFill>
                  <a:schemeClr val="tx1"/>
                </a:solidFill>
              </a:rPr>
              <a:t>were executed </a:t>
            </a:r>
            <a:r>
              <a:rPr lang="en-IE" sz="1000" dirty="0">
                <a:solidFill>
                  <a:schemeClr val="tx1"/>
                </a:solidFill>
              </a:rPr>
              <a:t>in the same EIM 8.0/APPS 5.0 timeframe by the Scrum </a:t>
            </a:r>
            <a:r>
              <a:rPr lang="en-IE" sz="1000" dirty="0" smtClean="0">
                <a:solidFill>
                  <a:schemeClr val="tx1"/>
                </a:solidFill>
              </a:rPr>
              <a:t>teams. </a:t>
            </a:r>
          </a:p>
          <a:p>
            <a:pPr lvl="1">
              <a:buClr>
                <a:srgbClr val="FC4C02"/>
              </a:buClr>
              <a:buFont typeface="Wingdings" panose="05000000000000000000" pitchFamily="2" charset="2"/>
              <a:buChar char="§"/>
            </a:pPr>
            <a:r>
              <a:rPr lang="en-IE" sz="1000" dirty="0" smtClean="0">
                <a:solidFill>
                  <a:schemeClr val="tx1"/>
                </a:solidFill>
              </a:rPr>
              <a:t>There is a noticeably lower ratio of new tests created/executed compared to regression test numbers in previous releases. Reasons for this change are;</a:t>
            </a:r>
          </a:p>
          <a:p>
            <a:pPr lvl="2">
              <a:buClr>
                <a:srgbClr val="FC4C02"/>
              </a:buClr>
              <a:buFont typeface="Wingdings" panose="05000000000000000000" pitchFamily="2" charset="2"/>
              <a:buChar char="§"/>
            </a:pPr>
            <a:r>
              <a:rPr lang="en-IE" sz="800" dirty="0" smtClean="0">
                <a:solidFill>
                  <a:schemeClr val="tx1"/>
                </a:solidFill>
              </a:rPr>
              <a:t>The underlying EIM Platform changes did not require new functional tests. Existing regression was extended and executed multiple times of different technology platforms.</a:t>
            </a:r>
            <a:endParaRPr lang="en-IE" sz="800" dirty="0">
              <a:solidFill>
                <a:schemeClr val="tx1"/>
              </a:solidFill>
            </a:endParaRPr>
          </a:p>
          <a:p>
            <a:pPr lvl="2">
              <a:buClr>
                <a:srgbClr val="FC4C02"/>
              </a:buClr>
              <a:buFont typeface="Wingdings" panose="05000000000000000000" pitchFamily="2" charset="2"/>
              <a:buChar char="§"/>
            </a:pPr>
            <a:r>
              <a:rPr lang="en-IE" sz="800" dirty="0" smtClean="0">
                <a:solidFill>
                  <a:schemeClr val="tx1"/>
                </a:solidFill>
              </a:rPr>
              <a:t>The volume of test automation continues to grow and allows for greater volumes of regression test execution with each subsequent NR Product (EIM) release.</a:t>
            </a:r>
            <a:endParaRPr lang="en-IE" sz="800" dirty="0">
              <a:solidFill>
                <a:schemeClr val="tx1"/>
              </a:solidFill>
            </a:endParaRPr>
          </a:p>
          <a:p>
            <a:pPr lvl="2">
              <a:buClr>
                <a:srgbClr val="FC4C02"/>
              </a:buClr>
              <a:buFont typeface="Wingdings" panose="05000000000000000000" pitchFamily="2" charset="2"/>
              <a:buChar char="§"/>
            </a:pPr>
            <a:r>
              <a:rPr lang="en-IE" sz="800" dirty="0" smtClean="0">
                <a:solidFill>
                  <a:schemeClr val="tx1"/>
                </a:solidFill>
              </a:rPr>
              <a:t>WLMS APPS testing also focused on running significant regression on new technology stacks (Postgres, WAS Liberty).</a:t>
            </a:r>
          </a:p>
          <a:p>
            <a:pPr lvl="2">
              <a:buClr>
                <a:srgbClr val="FC4C02"/>
              </a:buClr>
              <a:buFont typeface="Wingdings" panose="05000000000000000000" pitchFamily="2" charset="2"/>
              <a:buChar char="§"/>
            </a:pPr>
            <a:r>
              <a:rPr lang="en-IE" sz="800" dirty="0" smtClean="0">
                <a:solidFill>
                  <a:schemeClr val="tx1"/>
                </a:solidFill>
              </a:rPr>
              <a:t>Other solution layer testing, apart from Payment Fraud, spent significant effort on extending existing automated regression tests. </a:t>
            </a:r>
            <a:endParaRPr lang="en-IE" sz="1000" dirty="0" smtClean="0">
              <a:solidFill>
                <a:schemeClr val="tx1"/>
              </a:solidFill>
            </a:endParaRPr>
          </a:p>
          <a:p>
            <a:pPr lvl="1">
              <a:buClr>
                <a:srgbClr val="FC4C02"/>
              </a:buClr>
              <a:buFont typeface="Wingdings" panose="05000000000000000000" pitchFamily="2" charset="2"/>
              <a:buChar char="§"/>
            </a:pPr>
            <a:r>
              <a:rPr lang="en-IE" sz="1000" b="1" dirty="0">
                <a:solidFill>
                  <a:schemeClr val="tx1"/>
                </a:solidFill>
              </a:rPr>
              <a:t>0</a:t>
            </a:r>
            <a:r>
              <a:rPr lang="en-IE" sz="1000" b="1" dirty="0" smtClean="0">
                <a:solidFill>
                  <a:schemeClr val="tx1"/>
                </a:solidFill>
              </a:rPr>
              <a:t> </a:t>
            </a:r>
            <a:r>
              <a:rPr lang="en-IE" sz="1000" dirty="0">
                <a:solidFill>
                  <a:schemeClr val="tx1"/>
                </a:solidFill>
              </a:rPr>
              <a:t>EIM 8.0/APPS 5.0 </a:t>
            </a:r>
            <a:r>
              <a:rPr lang="en-IE" sz="1000" dirty="0" smtClean="0">
                <a:solidFill>
                  <a:schemeClr val="tx1"/>
                </a:solidFill>
              </a:rPr>
              <a:t>P1 or P2 severity issues remained </a:t>
            </a:r>
            <a:r>
              <a:rPr lang="en-IE" sz="1000" dirty="0">
                <a:solidFill>
                  <a:schemeClr val="tx1"/>
                </a:solidFill>
              </a:rPr>
              <a:t>open </a:t>
            </a:r>
            <a:r>
              <a:rPr lang="en-IE" sz="1000" dirty="0" smtClean="0">
                <a:solidFill>
                  <a:schemeClr val="tx1"/>
                </a:solidFill>
              </a:rPr>
              <a:t>on </a:t>
            </a:r>
            <a:r>
              <a:rPr lang="en-IE" sz="1000" dirty="0">
                <a:solidFill>
                  <a:schemeClr val="tx1"/>
                </a:solidFill>
              </a:rPr>
              <a:t>the release </a:t>
            </a:r>
            <a:r>
              <a:rPr lang="en-IE" sz="1000" dirty="0" smtClean="0">
                <a:solidFill>
                  <a:schemeClr val="tx1"/>
                </a:solidFill>
              </a:rPr>
              <a:t>date;</a:t>
            </a:r>
          </a:p>
          <a:p>
            <a:pPr lvl="1">
              <a:buClr>
                <a:srgbClr val="FC4C02"/>
              </a:buClr>
              <a:buFont typeface="Wingdings" panose="05000000000000000000" pitchFamily="2" charset="2"/>
              <a:buChar char="§"/>
            </a:pPr>
            <a:r>
              <a:rPr lang="en-GB" sz="1000" dirty="0" smtClean="0">
                <a:solidFill>
                  <a:schemeClr val="tx1"/>
                </a:solidFill>
              </a:rPr>
              <a:t>On </a:t>
            </a:r>
            <a:r>
              <a:rPr lang="en-GB" sz="1000" dirty="0">
                <a:solidFill>
                  <a:schemeClr val="tx1"/>
                </a:solidFill>
              </a:rPr>
              <a:t>release, </a:t>
            </a:r>
            <a:r>
              <a:rPr lang="en-IE" sz="1000" b="1" dirty="0" smtClean="0">
                <a:solidFill>
                  <a:schemeClr val="tx1"/>
                </a:solidFill>
              </a:rPr>
              <a:t>33 </a:t>
            </a:r>
            <a:r>
              <a:rPr lang="en-IE" sz="1000" dirty="0" smtClean="0">
                <a:solidFill>
                  <a:schemeClr val="tx1"/>
                </a:solidFill>
              </a:rPr>
              <a:t>P3 </a:t>
            </a:r>
            <a:r>
              <a:rPr lang="en-IE" sz="1000" dirty="0">
                <a:solidFill>
                  <a:schemeClr val="tx1"/>
                </a:solidFill>
              </a:rPr>
              <a:t>issues were open on the EIM 8.0/APPS 5.0 </a:t>
            </a:r>
            <a:r>
              <a:rPr lang="en-IE" sz="1000" dirty="0" smtClean="0">
                <a:solidFill>
                  <a:schemeClr val="tx1"/>
                </a:solidFill>
              </a:rPr>
              <a:t>release.</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37" y="4662535"/>
            <a:ext cx="8546473" cy="1474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146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Metrics – EIM and APPS Combined for this release</a:t>
            </a:r>
            <a:endParaRPr lang="en-GB" dirty="0"/>
          </a:p>
        </p:txBody>
      </p:sp>
      <p:sp>
        <p:nvSpPr>
          <p:cNvPr id="4" name="Title 3"/>
          <p:cNvSpPr>
            <a:spLocks noGrp="1"/>
          </p:cNvSpPr>
          <p:nvPr>
            <p:ph type="title"/>
          </p:nvPr>
        </p:nvSpPr>
        <p:spPr>
          <a:xfrm>
            <a:off x="1237120" y="432268"/>
            <a:ext cx="10042068" cy="470898"/>
          </a:xfrm>
        </p:spPr>
        <p:txBody>
          <a:bodyPr/>
          <a:lstStyle/>
          <a:p>
            <a:r>
              <a:rPr lang="en-GB" dirty="0"/>
              <a:t>EIM </a:t>
            </a:r>
            <a:r>
              <a:rPr lang="en-GB" dirty="0" smtClean="0"/>
              <a:t>7.7 / APPS 4.9 – December 2018</a:t>
            </a:r>
            <a:endParaRPr lang="en-GB" dirty="0"/>
          </a:p>
        </p:txBody>
      </p:sp>
      <p:sp>
        <p:nvSpPr>
          <p:cNvPr id="10" name="Content Placeholder 1"/>
          <p:cNvSpPr txBox="1">
            <a:spLocks/>
          </p:cNvSpPr>
          <p:nvPr/>
        </p:nvSpPr>
        <p:spPr bwMode="gray">
          <a:xfrm>
            <a:off x="887238" y="1400764"/>
            <a:ext cx="10836999" cy="489936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EIM Platform 7.7 / APPS 4.9 released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Key QA release metrics;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784 </a:t>
            </a:r>
            <a:r>
              <a:rPr lang="en-IE" sz="1000" dirty="0" smtClean="0">
                <a:solidFill>
                  <a:schemeClr val="tx1"/>
                </a:solidFill>
              </a:rPr>
              <a:t>new </a:t>
            </a:r>
            <a:r>
              <a:rPr lang="en-IE" sz="1000" dirty="0">
                <a:solidFill>
                  <a:schemeClr val="tx1"/>
                </a:solidFill>
              </a:rPr>
              <a:t>test cases </a:t>
            </a:r>
            <a:r>
              <a:rPr lang="en-IE" sz="1000" dirty="0" smtClean="0">
                <a:solidFill>
                  <a:schemeClr val="tx1"/>
                </a:solidFill>
              </a:rPr>
              <a:t>were written for </a:t>
            </a:r>
            <a:r>
              <a:rPr lang="en-IE" sz="1000" dirty="0">
                <a:solidFill>
                  <a:schemeClr val="tx1"/>
                </a:solidFill>
              </a:rPr>
              <a:t>new features in </a:t>
            </a:r>
            <a:r>
              <a:rPr lang="en-IE" sz="1000" dirty="0" smtClean="0">
                <a:solidFill>
                  <a:schemeClr val="tx1"/>
                </a:solidFill>
              </a:rPr>
              <a:t>EIM 7.7/APPS 4.9 </a:t>
            </a:r>
            <a:r>
              <a:rPr lang="en-IE" sz="1000" dirty="0">
                <a:solidFill>
                  <a:schemeClr val="tx1"/>
                </a:solidFill>
              </a:rPr>
              <a:t>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a:t>
            </a:r>
            <a:r>
              <a:rPr lang="en-IE" sz="1000" dirty="0" smtClean="0">
                <a:solidFill>
                  <a:schemeClr val="tx1"/>
                </a:solidFill>
              </a:rPr>
              <a:t>EIM 7.7/APPS 4.9 development lifecycle</a:t>
            </a:r>
            <a:r>
              <a:rPr lang="en-IE" sz="1000" dirty="0">
                <a:solidFill>
                  <a:schemeClr val="tx1"/>
                </a:solidFill>
              </a:rPr>
              <a:t>.</a:t>
            </a:r>
            <a:endParaRPr lang="en-GB" sz="10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1778 </a:t>
            </a:r>
            <a:r>
              <a:rPr lang="en-IE" sz="1000" dirty="0" smtClean="0">
                <a:solidFill>
                  <a:schemeClr val="tx1"/>
                </a:solidFill>
              </a:rPr>
              <a:t>regression </a:t>
            </a:r>
            <a:r>
              <a:rPr lang="en-IE" sz="1000" dirty="0">
                <a:solidFill>
                  <a:schemeClr val="tx1"/>
                </a:solidFill>
              </a:rPr>
              <a:t>tests </a:t>
            </a:r>
            <a:r>
              <a:rPr lang="en-IE" sz="1000" dirty="0" smtClean="0">
                <a:solidFill>
                  <a:schemeClr val="tx1"/>
                </a:solidFill>
              </a:rPr>
              <a:t>were executed </a:t>
            </a:r>
            <a:r>
              <a:rPr lang="en-IE" sz="1000" dirty="0">
                <a:solidFill>
                  <a:schemeClr val="tx1"/>
                </a:solidFill>
              </a:rPr>
              <a:t>in the same EIM </a:t>
            </a:r>
            <a:r>
              <a:rPr lang="en-IE" sz="1000" dirty="0" smtClean="0">
                <a:solidFill>
                  <a:schemeClr val="tx1"/>
                </a:solidFill>
              </a:rPr>
              <a:t>7.7/APPS 4.9 </a:t>
            </a:r>
            <a:r>
              <a:rPr lang="en-IE" sz="1000" dirty="0">
                <a:solidFill>
                  <a:schemeClr val="tx1"/>
                </a:solidFill>
              </a:rPr>
              <a:t>timeframe by the Scrum </a:t>
            </a:r>
            <a:r>
              <a:rPr lang="en-IE" sz="1000" dirty="0" smtClean="0">
                <a:solidFill>
                  <a:schemeClr val="tx1"/>
                </a:solidFill>
              </a:rPr>
              <a:t>teams. The higher regression numbers reflect the impact of ongoing cumulative automated regression tests.</a:t>
            </a:r>
          </a:p>
          <a:p>
            <a:pPr lvl="1">
              <a:buClr>
                <a:srgbClr val="FC4C02"/>
              </a:buClr>
              <a:buFont typeface="Wingdings" panose="05000000000000000000" pitchFamily="2" charset="2"/>
              <a:buChar char="§"/>
            </a:pPr>
            <a:r>
              <a:rPr lang="en-IE" sz="1000" b="1" dirty="0" smtClean="0">
                <a:solidFill>
                  <a:schemeClr val="tx1"/>
                </a:solidFill>
              </a:rPr>
              <a:t>3 </a:t>
            </a:r>
            <a:r>
              <a:rPr lang="en-IE" sz="1000" dirty="0" smtClean="0">
                <a:solidFill>
                  <a:schemeClr val="tx1"/>
                </a:solidFill>
              </a:rPr>
              <a:t>EIM 7.7/APPS 4.9 P2 severity issues remained </a:t>
            </a:r>
            <a:r>
              <a:rPr lang="en-IE" sz="1000" dirty="0">
                <a:solidFill>
                  <a:schemeClr val="tx1"/>
                </a:solidFill>
              </a:rPr>
              <a:t>open </a:t>
            </a:r>
            <a:r>
              <a:rPr lang="en-IE" sz="1000" dirty="0" smtClean="0">
                <a:solidFill>
                  <a:schemeClr val="tx1"/>
                </a:solidFill>
              </a:rPr>
              <a:t>on </a:t>
            </a:r>
            <a:r>
              <a:rPr lang="en-IE" sz="1000" dirty="0">
                <a:solidFill>
                  <a:schemeClr val="tx1"/>
                </a:solidFill>
              </a:rPr>
              <a:t>the release </a:t>
            </a:r>
            <a:r>
              <a:rPr lang="en-IE" sz="1000" dirty="0" smtClean="0">
                <a:solidFill>
                  <a:schemeClr val="tx1"/>
                </a:solidFill>
              </a:rPr>
              <a:t>date;</a:t>
            </a:r>
          </a:p>
          <a:p>
            <a:pPr lvl="2">
              <a:buClr>
                <a:srgbClr val="FC4C02"/>
              </a:buClr>
              <a:buFont typeface="Wingdings" panose="05000000000000000000" pitchFamily="2" charset="2"/>
              <a:buChar char="§"/>
            </a:pPr>
            <a:r>
              <a:rPr lang="en-IE" sz="800" dirty="0">
                <a:solidFill>
                  <a:schemeClr val="tx1"/>
                </a:solidFill>
              </a:rPr>
              <a:t>1</a:t>
            </a:r>
            <a:r>
              <a:rPr lang="en-IE" sz="800" dirty="0" smtClean="0">
                <a:solidFill>
                  <a:schemeClr val="tx1"/>
                </a:solidFill>
              </a:rPr>
              <a:t> – Application Builder already fixed and planned for inclusion in next ‘point’ release, which is likely to be EIM Platform version that ships with APPS 4.9.</a:t>
            </a:r>
          </a:p>
          <a:p>
            <a:pPr lvl="2">
              <a:buClr>
                <a:srgbClr val="FC4C02"/>
              </a:buClr>
              <a:buFont typeface="Wingdings" panose="05000000000000000000" pitchFamily="2" charset="2"/>
              <a:buChar char="§"/>
            </a:pPr>
            <a:r>
              <a:rPr lang="en-IE" sz="800" dirty="0" smtClean="0">
                <a:solidFill>
                  <a:schemeClr val="tx1"/>
                </a:solidFill>
              </a:rPr>
              <a:t>1 – EIM Base Platform related to build process and not the release functionality.</a:t>
            </a:r>
          </a:p>
          <a:p>
            <a:pPr lvl="2">
              <a:buClr>
                <a:srgbClr val="FC4C02"/>
              </a:buClr>
              <a:buFont typeface="Wingdings" panose="05000000000000000000" pitchFamily="2" charset="2"/>
              <a:buChar char="§"/>
            </a:pPr>
            <a:r>
              <a:rPr lang="en-IE" sz="800" dirty="0">
                <a:solidFill>
                  <a:schemeClr val="tx1"/>
                </a:solidFill>
              </a:rPr>
              <a:t>1</a:t>
            </a:r>
            <a:r>
              <a:rPr lang="en-IE" sz="800" dirty="0" smtClean="0">
                <a:solidFill>
                  <a:schemeClr val="tx1"/>
                </a:solidFill>
              </a:rPr>
              <a:t> – WLM Postgres issues being deferred to a later release. </a:t>
            </a:r>
          </a:p>
          <a:p>
            <a:pPr lvl="1">
              <a:buClr>
                <a:srgbClr val="FC4C02"/>
              </a:buClr>
              <a:buFont typeface="Wingdings" panose="05000000000000000000" pitchFamily="2" charset="2"/>
              <a:buChar char="§"/>
            </a:pPr>
            <a:r>
              <a:rPr lang="en-GB" sz="1000" dirty="0" smtClean="0">
                <a:solidFill>
                  <a:schemeClr val="tx1"/>
                </a:solidFill>
              </a:rPr>
              <a:t>On </a:t>
            </a:r>
            <a:r>
              <a:rPr lang="en-GB" sz="1000" dirty="0">
                <a:solidFill>
                  <a:schemeClr val="tx1"/>
                </a:solidFill>
              </a:rPr>
              <a:t>release, </a:t>
            </a:r>
            <a:r>
              <a:rPr lang="en-IE" sz="1000" b="1" dirty="0" smtClean="0">
                <a:solidFill>
                  <a:schemeClr val="tx1"/>
                </a:solidFill>
              </a:rPr>
              <a:t>29</a:t>
            </a:r>
            <a:r>
              <a:rPr lang="en-IE" sz="1000" dirty="0" smtClean="0">
                <a:solidFill>
                  <a:schemeClr val="tx1"/>
                </a:solidFill>
              </a:rPr>
              <a:t> </a:t>
            </a:r>
            <a:r>
              <a:rPr lang="en-IE" sz="1000" dirty="0">
                <a:solidFill>
                  <a:schemeClr val="tx1"/>
                </a:solidFill>
              </a:rPr>
              <a:t>P3 issues were open on the EIM </a:t>
            </a:r>
            <a:r>
              <a:rPr lang="en-IE" sz="1000" dirty="0" smtClean="0">
                <a:solidFill>
                  <a:schemeClr val="tx1"/>
                </a:solidFill>
              </a:rPr>
              <a:t>7.7/APPS 4.9 release.</a:t>
            </a:r>
          </a:p>
          <a:p>
            <a:pPr lvl="1">
              <a:buClr>
                <a:schemeClr val="accent1"/>
              </a:buClr>
              <a:buFont typeface="Wingdings" panose="05000000000000000000" pitchFamily="2" charset="2"/>
              <a:buChar char="§"/>
            </a:pPr>
            <a:r>
              <a:rPr lang="en-IE" sz="1000" dirty="0" smtClean="0">
                <a:solidFill>
                  <a:schemeClr val="tx1"/>
                </a:solidFill>
              </a:rPr>
              <a:t>SM Big Data test activity have also been included in the QA totals in the table below.</a:t>
            </a:r>
            <a:endParaRPr lang="en-IE" sz="1000" dirty="0">
              <a:solidFill>
                <a:schemeClr val="tx1"/>
              </a:solidFill>
            </a:endParaRPr>
          </a:p>
          <a:p>
            <a:pPr lvl="1">
              <a:buClr>
                <a:srgbClr val="FC4C02"/>
              </a:buClr>
              <a:buFont typeface="Wingdings" panose="05000000000000000000" pitchFamily="2" charset="2"/>
              <a:buChar char="§"/>
            </a:pPr>
            <a:r>
              <a:rPr lang="en-IE" sz="1000" dirty="0" smtClean="0">
                <a:solidFill>
                  <a:schemeClr val="tx1"/>
                </a:solidFill>
              </a:rPr>
              <a:t>The </a:t>
            </a:r>
            <a:r>
              <a:rPr lang="en-IE" sz="1000" dirty="0">
                <a:solidFill>
                  <a:schemeClr val="tx1"/>
                </a:solidFill>
              </a:rPr>
              <a:t>selection of existing test cases in regression testing is based on defect trend analysis from previous APPS releases.</a:t>
            </a:r>
            <a:endParaRPr lang="en-GB" sz="1000" dirty="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50" y="4783416"/>
            <a:ext cx="8418126" cy="142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138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Metrics – EIM and APPS Combined for this release</a:t>
            </a:r>
            <a:endParaRPr lang="en-GB" dirty="0"/>
          </a:p>
        </p:txBody>
      </p:sp>
      <p:sp>
        <p:nvSpPr>
          <p:cNvPr id="4" name="Title 3"/>
          <p:cNvSpPr>
            <a:spLocks noGrp="1"/>
          </p:cNvSpPr>
          <p:nvPr>
            <p:ph type="title"/>
          </p:nvPr>
        </p:nvSpPr>
        <p:spPr>
          <a:xfrm>
            <a:off x="1237120" y="432268"/>
            <a:ext cx="10042068" cy="470898"/>
          </a:xfrm>
        </p:spPr>
        <p:txBody>
          <a:bodyPr/>
          <a:lstStyle/>
          <a:p>
            <a:r>
              <a:rPr lang="en-GB" dirty="0"/>
              <a:t>EIM </a:t>
            </a:r>
            <a:r>
              <a:rPr lang="en-GB" dirty="0" smtClean="0"/>
              <a:t>7.6 / APPS 4.8 – GA June 29</a:t>
            </a:r>
            <a:r>
              <a:rPr lang="en-GB" baseline="30000" dirty="0" smtClean="0"/>
              <a:t>th</a:t>
            </a:r>
            <a:r>
              <a:rPr lang="en-GB" dirty="0" smtClean="0"/>
              <a:t> 2018</a:t>
            </a:r>
            <a:endParaRPr lang="en-GB" dirty="0"/>
          </a:p>
        </p:txBody>
      </p:sp>
      <p:sp>
        <p:nvSpPr>
          <p:cNvPr id="10" name="Content Placeholder 1"/>
          <p:cNvSpPr txBox="1">
            <a:spLocks/>
          </p:cNvSpPr>
          <p:nvPr/>
        </p:nvSpPr>
        <p:spPr bwMode="gray">
          <a:xfrm>
            <a:off x="887238" y="1400764"/>
            <a:ext cx="10836999" cy="215724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RACI process concluded with all Stakeholder sign off on 28</a:t>
            </a:r>
            <a:r>
              <a:rPr lang="en-GB" sz="1400" baseline="30000" dirty="0" smtClean="0"/>
              <a:t>th</a:t>
            </a:r>
            <a:r>
              <a:rPr lang="en-GB" sz="1400" dirty="0" smtClean="0"/>
              <a:t> June 2018 – EIM 7.6 and APPS 4.8 combined release.</a:t>
            </a:r>
          </a:p>
          <a:p>
            <a:pPr>
              <a:buClr>
                <a:schemeClr val="accent1"/>
              </a:buClr>
              <a:buFont typeface="Wingdings" panose="05000000000000000000" pitchFamily="2" charset="2"/>
              <a:buChar char="§"/>
            </a:pPr>
            <a:r>
              <a:rPr lang="en-GB" sz="1400" dirty="0" smtClean="0"/>
              <a:t>EIM Platform 7.6 / APPS 4.8 released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Content details published on GEP Confluence, and incorporated into Training VMs made available at end of June 2018.</a:t>
            </a:r>
          </a:p>
          <a:p>
            <a:pPr>
              <a:buClr>
                <a:schemeClr val="accent1"/>
              </a:buClr>
              <a:buFont typeface="Wingdings" panose="05000000000000000000" pitchFamily="2" charset="2"/>
              <a:buChar char="§"/>
            </a:pPr>
            <a:r>
              <a:rPr lang="en-GB" sz="1400" dirty="0" smtClean="0"/>
              <a:t>Key release metrics reviewed in formal RACI process;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1434 </a:t>
            </a:r>
            <a:r>
              <a:rPr lang="en-IE" sz="1000" dirty="0" smtClean="0">
                <a:solidFill>
                  <a:schemeClr val="tx1"/>
                </a:solidFill>
              </a:rPr>
              <a:t>new </a:t>
            </a:r>
            <a:r>
              <a:rPr lang="en-IE" sz="1000" dirty="0">
                <a:solidFill>
                  <a:schemeClr val="tx1"/>
                </a:solidFill>
              </a:rPr>
              <a:t>test cases </a:t>
            </a:r>
            <a:r>
              <a:rPr lang="en-IE" sz="1000" dirty="0" smtClean="0">
                <a:solidFill>
                  <a:schemeClr val="tx1"/>
                </a:solidFill>
              </a:rPr>
              <a:t>were written for </a:t>
            </a:r>
            <a:r>
              <a:rPr lang="en-IE" sz="1000" dirty="0">
                <a:solidFill>
                  <a:schemeClr val="tx1"/>
                </a:solidFill>
              </a:rPr>
              <a:t>new features in </a:t>
            </a:r>
            <a:r>
              <a:rPr lang="en-IE" sz="1000" dirty="0" smtClean="0">
                <a:solidFill>
                  <a:schemeClr val="tx1"/>
                </a:solidFill>
              </a:rPr>
              <a:t>EIM 7.6/APPS 4.8 </a:t>
            </a:r>
            <a:r>
              <a:rPr lang="en-IE" sz="1000" dirty="0">
                <a:solidFill>
                  <a:schemeClr val="tx1"/>
                </a:solidFill>
              </a:rPr>
              <a:t>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a:t>
            </a:r>
            <a:r>
              <a:rPr lang="en-IE" sz="1000" dirty="0" smtClean="0">
                <a:solidFill>
                  <a:schemeClr val="tx1"/>
                </a:solidFill>
              </a:rPr>
              <a:t>EIM 7.6/APPS 4.8 development lifecycle</a:t>
            </a:r>
            <a:r>
              <a:rPr lang="en-IE" sz="1000" dirty="0">
                <a:solidFill>
                  <a:schemeClr val="tx1"/>
                </a:solidFill>
              </a:rPr>
              <a:t>.</a:t>
            </a:r>
            <a:endParaRPr lang="en-GB" sz="10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764 </a:t>
            </a:r>
            <a:r>
              <a:rPr lang="en-IE" sz="1000" dirty="0" smtClean="0">
                <a:solidFill>
                  <a:schemeClr val="tx1"/>
                </a:solidFill>
              </a:rPr>
              <a:t>regression </a:t>
            </a:r>
            <a:r>
              <a:rPr lang="en-IE" sz="1000" dirty="0">
                <a:solidFill>
                  <a:schemeClr val="tx1"/>
                </a:solidFill>
              </a:rPr>
              <a:t>tests </a:t>
            </a:r>
            <a:r>
              <a:rPr lang="en-IE" sz="1000" dirty="0" smtClean="0">
                <a:solidFill>
                  <a:schemeClr val="tx1"/>
                </a:solidFill>
              </a:rPr>
              <a:t>were executed </a:t>
            </a:r>
            <a:r>
              <a:rPr lang="en-IE" sz="1000" dirty="0">
                <a:solidFill>
                  <a:schemeClr val="tx1"/>
                </a:solidFill>
              </a:rPr>
              <a:t>in the same EIM </a:t>
            </a:r>
            <a:r>
              <a:rPr lang="en-IE" sz="1000" dirty="0" smtClean="0">
                <a:solidFill>
                  <a:schemeClr val="tx1"/>
                </a:solidFill>
              </a:rPr>
              <a:t>7.6/APPS 4.8 </a:t>
            </a:r>
            <a:r>
              <a:rPr lang="en-IE" sz="1000" dirty="0">
                <a:solidFill>
                  <a:schemeClr val="tx1"/>
                </a:solidFill>
              </a:rPr>
              <a:t>timeframe by the Scrum </a:t>
            </a:r>
            <a:r>
              <a:rPr lang="en-IE" sz="1000" dirty="0" smtClean="0">
                <a:solidFill>
                  <a:schemeClr val="tx1"/>
                </a:solidFill>
              </a:rPr>
              <a:t>teams. The higher regression numbers reflect the impact of ongoing cumulative automated regression tests.</a:t>
            </a:r>
          </a:p>
          <a:p>
            <a:pPr lvl="1">
              <a:buClr>
                <a:srgbClr val="FC4C02"/>
              </a:buClr>
              <a:buFont typeface="Wingdings" panose="05000000000000000000" pitchFamily="2" charset="2"/>
              <a:buChar char="§"/>
            </a:pPr>
            <a:r>
              <a:rPr lang="en-IE" sz="1000" b="1" dirty="0" smtClean="0">
                <a:solidFill>
                  <a:schemeClr val="tx1"/>
                </a:solidFill>
              </a:rPr>
              <a:t>3 </a:t>
            </a:r>
            <a:r>
              <a:rPr lang="en-IE" sz="1000" dirty="0" smtClean="0">
                <a:solidFill>
                  <a:schemeClr val="tx1"/>
                </a:solidFill>
              </a:rPr>
              <a:t>EIM 7.6  P2 severity issues remained </a:t>
            </a:r>
            <a:r>
              <a:rPr lang="en-IE" sz="1000" dirty="0">
                <a:solidFill>
                  <a:schemeClr val="tx1"/>
                </a:solidFill>
              </a:rPr>
              <a:t>open </a:t>
            </a:r>
            <a:r>
              <a:rPr lang="en-IE" sz="1000" dirty="0" smtClean="0">
                <a:solidFill>
                  <a:schemeClr val="tx1"/>
                </a:solidFill>
              </a:rPr>
              <a:t>on </a:t>
            </a:r>
            <a:r>
              <a:rPr lang="en-IE" sz="1000" dirty="0">
                <a:solidFill>
                  <a:schemeClr val="tx1"/>
                </a:solidFill>
              </a:rPr>
              <a:t>the release date. </a:t>
            </a:r>
            <a:r>
              <a:rPr lang="en-IE" sz="1000" dirty="0" smtClean="0">
                <a:solidFill>
                  <a:schemeClr val="tx1"/>
                </a:solidFill>
              </a:rPr>
              <a:t>2 PostGresSQL on Base Platform and 1 </a:t>
            </a:r>
            <a:r>
              <a:rPr lang="en-IE" sz="1000" dirty="0">
                <a:solidFill>
                  <a:schemeClr val="tx1"/>
                </a:solidFill>
              </a:rPr>
              <a:t>W</a:t>
            </a:r>
            <a:r>
              <a:rPr lang="en-IE" sz="1000" dirty="0" smtClean="0">
                <a:solidFill>
                  <a:schemeClr val="tx1"/>
                </a:solidFill>
              </a:rPr>
              <a:t>LM issue (non release critical).</a:t>
            </a:r>
          </a:p>
          <a:p>
            <a:pPr lvl="1">
              <a:buClr>
                <a:schemeClr val="accent1"/>
              </a:buClr>
              <a:buFont typeface="Wingdings" panose="05000000000000000000" pitchFamily="2" charset="2"/>
              <a:buChar char="§"/>
            </a:pPr>
            <a:r>
              <a:rPr lang="en-GB" sz="1000" dirty="0">
                <a:solidFill>
                  <a:schemeClr val="tx1"/>
                </a:solidFill>
              </a:rPr>
              <a:t>On release, </a:t>
            </a:r>
            <a:r>
              <a:rPr lang="en-IE" sz="1000" b="1" dirty="0" smtClean="0">
                <a:solidFill>
                  <a:schemeClr val="tx1"/>
                </a:solidFill>
              </a:rPr>
              <a:t>25</a:t>
            </a:r>
            <a:r>
              <a:rPr lang="en-IE" sz="1000" dirty="0" smtClean="0">
                <a:solidFill>
                  <a:schemeClr val="tx1"/>
                </a:solidFill>
              </a:rPr>
              <a:t> </a:t>
            </a:r>
            <a:r>
              <a:rPr lang="en-IE" sz="1000" dirty="0">
                <a:solidFill>
                  <a:schemeClr val="tx1"/>
                </a:solidFill>
              </a:rPr>
              <a:t>P3 issues were open on the EIM 7.6/APPS 4.8 </a:t>
            </a:r>
            <a:r>
              <a:rPr lang="en-IE" sz="1000" dirty="0" smtClean="0">
                <a:solidFill>
                  <a:schemeClr val="tx1"/>
                </a:solidFill>
              </a:rPr>
              <a:t>release.</a:t>
            </a:r>
          </a:p>
          <a:p>
            <a:pPr lvl="1">
              <a:buClr>
                <a:schemeClr val="accent1"/>
              </a:buClr>
              <a:buFont typeface="Wingdings" panose="05000000000000000000" pitchFamily="2" charset="2"/>
              <a:buChar char="§"/>
            </a:pPr>
            <a:r>
              <a:rPr lang="en-IE" sz="1000" dirty="0" smtClean="0">
                <a:solidFill>
                  <a:schemeClr val="tx1"/>
                </a:solidFill>
              </a:rPr>
              <a:t>SM Big Data test activity have also been included in the QA totals in the table below.</a:t>
            </a:r>
            <a:endParaRPr lang="en-IE" sz="1000" dirty="0">
              <a:solidFill>
                <a:schemeClr val="tx1"/>
              </a:solidFill>
            </a:endParaRPr>
          </a:p>
          <a:p>
            <a:pPr lvl="1">
              <a:buClr>
                <a:srgbClr val="FC4C02"/>
              </a:buClr>
              <a:buFont typeface="Wingdings" panose="05000000000000000000" pitchFamily="2" charset="2"/>
              <a:buChar char="§"/>
            </a:pPr>
            <a:r>
              <a:rPr lang="en-IE" sz="1000" dirty="0" smtClean="0">
                <a:solidFill>
                  <a:schemeClr val="tx1"/>
                </a:solidFill>
              </a:rPr>
              <a:t>The </a:t>
            </a:r>
            <a:r>
              <a:rPr lang="en-IE" sz="1000" dirty="0">
                <a:solidFill>
                  <a:schemeClr val="tx1"/>
                </a:solidFill>
              </a:rPr>
              <a:t>selection of existing test cases in regression testing is based on defect trend analysis from previous APPS releases.</a:t>
            </a:r>
            <a:endParaRPr lang="en-GB" sz="1000" dirty="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IE" sz="14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824" y="4805082"/>
            <a:ext cx="8544764" cy="1398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10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a:t>
            </a:r>
            <a:r>
              <a:rPr lang="en-GB" dirty="0"/>
              <a:t>M</a:t>
            </a:r>
            <a:r>
              <a:rPr lang="en-GB" dirty="0" smtClean="0"/>
              <a:t>etrics</a:t>
            </a:r>
            <a:endParaRPr lang="en-GB" dirty="0"/>
          </a:p>
        </p:txBody>
      </p:sp>
      <p:sp>
        <p:nvSpPr>
          <p:cNvPr id="4" name="Title 3"/>
          <p:cNvSpPr>
            <a:spLocks noGrp="1"/>
          </p:cNvSpPr>
          <p:nvPr>
            <p:ph type="title"/>
          </p:nvPr>
        </p:nvSpPr>
        <p:spPr/>
        <p:txBody>
          <a:bodyPr/>
          <a:lstStyle/>
          <a:p>
            <a:r>
              <a:rPr lang="en-GB" dirty="0" smtClean="0"/>
              <a:t>EIM Platform 7.5 – GA December 1</a:t>
            </a:r>
            <a:r>
              <a:rPr lang="en-GB" baseline="30000" dirty="0" smtClean="0"/>
              <a:t>st</a:t>
            </a:r>
            <a:r>
              <a:rPr lang="en-GB" dirty="0" smtClean="0"/>
              <a:t> 2017</a:t>
            </a:r>
            <a:endParaRPr lang="en-GB" dirty="0"/>
          </a:p>
        </p:txBody>
      </p:sp>
      <p:sp>
        <p:nvSpPr>
          <p:cNvPr id="10" name="Content Placeholder 1"/>
          <p:cNvSpPr txBox="1">
            <a:spLocks/>
          </p:cNvSpPr>
          <p:nvPr/>
        </p:nvSpPr>
        <p:spPr bwMode="gray">
          <a:xfrm>
            <a:off x="887238" y="1400764"/>
            <a:ext cx="10836999" cy="482718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EIM Platform 7.5 released on schedule on December 1</a:t>
            </a:r>
            <a:r>
              <a:rPr lang="en-GB" sz="1400" baseline="30000" dirty="0" smtClean="0"/>
              <a:t>st</a:t>
            </a:r>
            <a:r>
              <a:rPr lang="en-GB" sz="1400" dirty="0" smtClean="0"/>
              <a:t> 2017, with the scope of content as agreed with Product Management and Senior Management </a:t>
            </a:r>
          </a:p>
          <a:p>
            <a:pPr>
              <a:buClr>
                <a:schemeClr val="accent1"/>
              </a:buClr>
              <a:buFont typeface="Wingdings" panose="05000000000000000000" pitchFamily="2" charset="2"/>
              <a:buChar char="§"/>
            </a:pPr>
            <a:r>
              <a:rPr lang="en-GB" sz="1400" dirty="0" smtClean="0"/>
              <a:t>The formal RACI </a:t>
            </a:r>
            <a:r>
              <a:rPr lang="en-GB" sz="1400" dirty="0"/>
              <a:t>process </a:t>
            </a:r>
            <a:r>
              <a:rPr lang="en-GB" sz="1400" dirty="0" smtClean="0"/>
              <a:t>for EIM 7.5 was included in the APPS 4.7 release and concluded </a:t>
            </a:r>
            <a:r>
              <a:rPr lang="en-GB" sz="1400" dirty="0"/>
              <a:t>with </a:t>
            </a:r>
            <a:r>
              <a:rPr lang="en-GB" sz="1400" dirty="0" smtClean="0"/>
              <a:t>full APPS Stakeholder </a:t>
            </a:r>
            <a:r>
              <a:rPr lang="en-GB" sz="1400" dirty="0"/>
              <a:t>sign off on </a:t>
            </a:r>
            <a:r>
              <a:rPr lang="en-GB" sz="1400" dirty="0" smtClean="0"/>
              <a:t>21</a:t>
            </a:r>
            <a:r>
              <a:rPr lang="en-GB" sz="1400" baseline="30000" dirty="0" smtClean="0"/>
              <a:t>st</a:t>
            </a:r>
            <a:r>
              <a:rPr lang="en-GB" sz="1400" dirty="0" smtClean="0"/>
              <a:t> </a:t>
            </a:r>
            <a:r>
              <a:rPr lang="en-GB" sz="1400" dirty="0"/>
              <a:t>December 2017</a:t>
            </a:r>
            <a:r>
              <a:rPr lang="en-GB" sz="1400" dirty="0" smtClean="0"/>
              <a:t>.</a:t>
            </a:r>
          </a:p>
          <a:p>
            <a:pPr>
              <a:buClr>
                <a:schemeClr val="accent1"/>
              </a:buClr>
              <a:buFont typeface="Wingdings" panose="05000000000000000000" pitchFamily="2" charset="2"/>
              <a:buChar char="§"/>
            </a:pPr>
            <a:r>
              <a:rPr lang="en-GB" sz="1400" dirty="0"/>
              <a:t>Content details </a:t>
            </a:r>
            <a:r>
              <a:rPr lang="en-GB" sz="1400" dirty="0" smtClean="0"/>
              <a:t>were published </a:t>
            </a:r>
            <a:r>
              <a:rPr lang="en-GB" sz="1400" dirty="0"/>
              <a:t>on GEP Confluence, and incorporated into </a:t>
            </a:r>
            <a:r>
              <a:rPr lang="en-GB" sz="1400" dirty="0" smtClean="0"/>
              <a:t>APPS 4.7 Training VMs, which were </a:t>
            </a:r>
            <a:r>
              <a:rPr lang="en-GB" sz="1400" dirty="0"/>
              <a:t>made available </a:t>
            </a:r>
            <a:r>
              <a:rPr lang="en-GB" sz="1400" dirty="0" smtClean="0"/>
              <a:t>at the end </a:t>
            </a:r>
            <a:r>
              <a:rPr lang="en-GB" sz="1400" dirty="0"/>
              <a:t>of December 2017.</a:t>
            </a:r>
          </a:p>
          <a:p>
            <a:pPr marL="0" indent="0">
              <a:buClr>
                <a:schemeClr val="accent1"/>
              </a:buClr>
              <a:buNone/>
            </a:pPr>
            <a:endParaRPr lang="en-GB" sz="400" dirty="0" smtClean="0"/>
          </a:p>
          <a:p>
            <a:pPr>
              <a:buClr>
                <a:schemeClr val="accent1"/>
              </a:buClr>
              <a:buFont typeface="Wingdings" panose="05000000000000000000" pitchFamily="2" charset="2"/>
              <a:buChar char="§"/>
            </a:pPr>
            <a:r>
              <a:rPr lang="en-GB" sz="1400" dirty="0" smtClean="0"/>
              <a:t>Key release metrics reviewed in formal RACI process;</a:t>
            </a:r>
          </a:p>
          <a:p>
            <a:pPr lvl="1">
              <a:buClr>
                <a:schemeClr val="accent1"/>
              </a:buClr>
              <a:buFont typeface="Wingdings" panose="05000000000000000000" pitchFamily="2" charset="2"/>
              <a:buChar char="§"/>
            </a:pPr>
            <a:endParaRPr lang="en-IE" sz="1000" dirty="0" smtClean="0"/>
          </a:p>
          <a:p>
            <a:pPr lvl="1">
              <a:buClr>
                <a:schemeClr val="accent1"/>
              </a:buClr>
              <a:buFont typeface="Wingdings" panose="05000000000000000000" pitchFamily="2" charset="2"/>
              <a:buChar char="§"/>
            </a:pPr>
            <a:r>
              <a:rPr lang="en-IE" sz="1000" b="1" i="1" dirty="0" smtClean="0">
                <a:solidFill>
                  <a:schemeClr val="tx1"/>
                </a:solidFill>
              </a:rPr>
              <a:t>241 </a:t>
            </a:r>
            <a:r>
              <a:rPr lang="en-IE" sz="1000" dirty="0" smtClean="0">
                <a:solidFill>
                  <a:schemeClr val="tx1"/>
                </a:solidFill>
              </a:rPr>
              <a:t>test </a:t>
            </a:r>
            <a:r>
              <a:rPr lang="en-IE" sz="1000" dirty="0">
                <a:solidFill>
                  <a:schemeClr val="tx1"/>
                </a:solidFill>
              </a:rPr>
              <a:t>cases </a:t>
            </a:r>
            <a:r>
              <a:rPr lang="en-IE" sz="1000" dirty="0" smtClean="0">
                <a:solidFill>
                  <a:schemeClr val="tx1"/>
                </a:solidFill>
              </a:rPr>
              <a:t>were written for new features in V7.5 and </a:t>
            </a:r>
            <a:r>
              <a:rPr lang="en-IE" sz="1000" dirty="0">
                <a:solidFill>
                  <a:schemeClr val="tx1"/>
                </a:solidFill>
              </a:rPr>
              <a:t>defect </a:t>
            </a:r>
            <a:r>
              <a:rPr lang="en-IE" sz="1000" dirty="0" smtClean="0">
                <a:solidFill>
                  <a:schemeClr val="tx1"/>
                </a:solidFill>
              </a:rPr>
              <a:t>verification. All were executed </a:t>
            </a:r>
            <a:r>
              <a:rPr lang="en-IE" sz="1000" dirty="0">
                <a:solidFill>
                  <a:schemeClr val="tx1"/>
                </a:solidFill>
              </a:rPr>
              <a:t>over </a:t>
            </a:r>
            <a:r>
              <a:rPr lang="en-IE" sz="1000" dirty="0" smtClean="0">
                <a:solidFill>
                  <a:schemeClr val="tx1"/>
                </a:solidFill>
              </a:rPr>
              <a:t>Sprint cycles </a:t>
            </a:r>
            <a:r>
              <a:rPr lang="en-IE" sz="1000" dirty="0">
                <a:solidFill>
                  <a:schemeClr val="tx1"/>
                </a:solidFill>
              </a:rPr>
              <a:t>in the EIM 7.5 lifecycle</a:t>
            </a:r>
            <a:r>
              <a:rPr lang="en-IE" sz="1000" dirty="0" smtClean="0">
                <a:solidFill>
                  <a:schemeClr val="tx1"/>
                </a:solidFill>
              </a:rPr>
              <a:t>.</a:t>
            </a:r>
          </a:p>
          <a:p>
            <a:pPr lvl="1">
              <a:buClr>
                <a:schemeClr val="accent1"/>
              </a:buClr>
              <a:buFont typeface="Wingdings" panose="05000000000000000000" pitchFamily="2" charset="2"/>
              <a:buChar char="§"/>
            </a:pPr>
            <a:r>
              <a:rPr lang="en-IE" sz="1000" b="1" i="1" dirty="0" smtClean="0">
                <a:solidFill>
                  <a:schemeClr val="tx1"/>
                </a:solidFill>
              </a:rPr>
              <a:t>159 </a:t>
            </a:r>
            <a:r>
              <a:rPr lang="en-IE" sz="1000" dirty="0" smtClean="0">
                <a:solidFill>
                  <a:schemeClr val="tx1"/>
                </a:solidFill>
              </a:rPr>
              <a:t>regression</a:t>
            </a:r>
            <a:r>
              <a:rPr lang="en-IE" sz="1000" b="1" i="1" dirty="0" smtClean="0">
                <a:solidFill>
                  <a:schemeClr val="tx1"/>
                </a:solidFill>
              </a:rPr>
              <a:t> </a:t>
            </a:r>
            <a:r>
              <a:rPr lang="en-IE" sz="1000" dirty="0" smtClean="0">
                <a:solidFill>
                  <a:schemeClr val="tx1"/>
                </a:solidFill>
              </a:rPr>
              <a:t>test </a:t>
            </a:r>
            <a:r>
              <a:rPr lang="en-IE" sz="1000" dirty="0">
                <a:solidFill>
                  <a:schemeClr val="tx1"/>
                </a:solidFill>
              </a:rPr>
              <a:t>cases were </a:t>
            </a:r>
            <a:r>
              <a:rPr lang="en-IE" sz="1000" dirty="0" smtClean="0">
                <a:solidFill>
                  <a:schemeClr val="tx1"/>
                </a:solidFill>
              </a:rPr>
              <a:t>executed in the same V7.5 development timeframe.</a:t>
            </a:r>
          </a:p>
          <a:p>
            <a:pPr lvl="1">
              <a:buClr>
                <a:schemeClr val="accent1"/>
              </a:buClr>
              <a:buFont typeface="Wingdings" panose="05000000000000000000" pitchFamily="2" charset="2"/>
              <a:buChar char="§"/>
            </a:pPr>
            <a:r>
              <a:rPr lang="en-IE" sz="1000" b="1" dirty="0">
                <a:solidFill>
                  <a:schemeClr val="tx1"/>
                </a:solidFill>
              </a:rPr>
              <a:t>Zero</a:t>
            </a:r>
            <a:r>
              <a:rPr lang="en-IE" sz="1000" dirty="0">
                <a:solidFill>
                  <a:schemeClr val="tx1"/>
                </a:solidFill>
              </a:rPr>
              <a:t> V7.5 EIM high severity issues </a:t>
            </a:r>
            <a:r>
              <a:rPr lang="en-IE" sz="1000" dirty="0" smtClean="0">
                <a:solidFill>
                  <a:schemeClr val="tx1"/>
                </a:solidFill>
              </a:rPr>
              <a:t>remained </a:t>
            </a:r>
            <a:r>
              <a:rPr lang="en-IE" sz="1000" dirty="0">
                <a:solidFill>
                  <a:schemeClr val="tx1"/>
                </a:solidFill>
              </a:rPr>
              <a:t>open (P1 or P2</a:t>
            </a:r>
            <a:r>
              <a:rPr lang="en-IE" sz="1000" dirty="0" smtClean="0">
                <a:solidFill>
                  <a:schemeClr val="tx1"/>
                </a:solidFill>
              </a:rPr>
              <a:t>) on the release date. </a:t>
            </a:r>
            <a:endParaRPr lang="en-GB" sz="1000" dirty="0">
              <a:solidFill>
                <a:schemeClr val="tx1"/>
              </a:solidFill>
            </a:endParaRPr>
          </a:p>
          <a:p>
            <a:pPr lvl="1">
              <a:buClr>
                <a:schemeClr val="accent1"/>
              </a:buClr>
              <a:buFont typeface="Wingdings" panose="05000000000000000000" pitchFamily="2" charset="2"/>
              <a:buChar char="§"/>
            </a:pPr>
            <a:r>
              <a:rPr lang="en-GB" sz="1000" dirty="0" smtClean="0">
                <a:solidFill>
                  <a:schemeClr val="tx1"/>
                </a:solidFill>
              </a:rPr>
              <a:t>On release, </a:t>
            </a:r>
            <a:r>
              <a:rPr lang="en-IE" sz="1000" b="1" dirty="0">
                <a:solidFill>
                  <a:schemeClr val="tx1"/>
                </a:solidFill>
              </a:rPr>
              <a:t>31</a:t>
            </a:r>
            <a:r>
              <a:rPr lang="en-IE" sz="1000" dirty="0">
                <a:solidFill>
                  <a:schemeClr val="tx1"/>
                </a:solidFill>
              </a:rPr>
              <a:t> P3 issues </a:t>
            </a:r>
            <a:r>
              <a:rPr lang="en-IE" sz="1000" dirty="0" smtClean="0">
                <a:solidFill>
                  <a:schemeClr val="tx1"/>
                </a:solidFill>
              </a:rPr>
              <a:t>were open </a:t>
            </a:r>
            <a:r>
              <a:rPr lang="en-IE" sz="1000" dirty="0">
                <a:solidFill>
                  <a:schemeClr val="tx1"/>
                </a:solidFill>
              </a:rPr>
              <a:t>on the EIM 7.5 </a:t>
            </a:r>
            <a:r>
              <a:rPr lang="en-IE" sz="1000" dirty="0" smtClean="0">
                <a:solidFill>
                  <a:schemeClr val="tx1"/>
                </a:solidFill>
              </a:rPr>
              <a:t>platform (relating specifically to 7.5).</a:t>
            </a:r>
          </a:p>
          <a:p>
            <a:pPr lvl="1">
              <a:buClr>
                <a:schemeClr val="accent1"/>
              </a:buClr>
              <a:buFont typeface="Wingdings" panose="05000000000000000000" pitchFamily="2" charset="2"/>
              <a:buChar char="§"/>
            </a:pPr>
            <a:r>
              <a:rPr lang="en-IE" sz="1000" dirty="0" smtClean="0">
                <a:solidFill>
                  <a:schemeClr val="tx1"/>
                </a:solidFill>
              </a:rPr>
              <a:t>Post release performance benchmarking scheduled for Q1 2018 (since executed).</a:t>
            </a:r>
            <a:r>
              <a:rPr lang="en-GB" sz="1000" dirty="0" smtClean="0">
                <a:solidFill>
                  <a:schemeClr val="tx1"/>
                </a:solidFill>
              </a:rPr>
              <a:t> </a:t>
            </a:r>
          </a:p>
          <a:p>
            <a:pPr lvl="1">
              <a:buClr>
                <a:schemeClr val="accent1"/>
              </a:buClr>
              <a:buFont typeface="Wingdings" panose="05000000000000000000" pitchFamily="2" charset="2"/>
              <a:buChar char="§"/>
            </a:pPr>
            <a:r>
              <a:rPr lang="en-GB" sz="1000" dirty="0" smtClean="0">
                <a:solidFill>
                  <a:schemeClr val="tx1"/>
                </a:solidFill>
              </a:rPr>
              <a:t>EIM 7.5 test case metrics:</a:t>
            </a:r>
          </a:p>
          <a:p>
            <a:pPr lvl="1">
              <a:buClr>
                <a:schemeClr val="accent1"/>
              </a:buClr>
              <a:buFont typeface="Wingdings" panose="05000000000000000000" pitchFamily="2" charset="2"/>
              <a:buChar char="§"/>
            </a:pPr>
            <a:endParaRPr lang="en-GB" sz="10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38" y="5189721"/>
            <a:ext cx="7423044"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175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a:t>
            </a:r>
            <a:r>
              <a:rPr lang="en-GB" dirty="0"/>
              <a:t>M</a:t>
            </a:r>
            <a:r>
              <a:rPr lang="en-GB" dirty="0" smtClean="0"/>
              <a:t>etrics</a:t>
            </a:r>
            <a:endParaRPr lang="en-GB" dirty="0"/>
          </a:p>
        </p:txBody>
      </p:sp>
      <p:sp>
        <p:nvSpPr>
          <p:cNvPr id="4" name="Title 3"/>
          <p:cNvSpPr>
            <a:spLocks noGrp="1"/>
          </p:cNvSpPr>
          <p:nvPr>
            <p:ph type="title"/>
          </p:nvPr>
        </p:nvSpPr>
        <p:spPr/>
        <p:txBody>
          <a:bodyPr/>
          <a:lstStyle/>
          <a:p>
            <a:r>
              <a:rPr lang="en-GB" dirty="0" smtClean="0"/>
              <a:t>APPS 4.7 – GA December 21</a:t>
            </a:r>
            <a:r>
              <a:rPr lang="en-GB" baseline="30000" dirty="0" smtClean="0"/>
              <a:t>st</a:t>
            </a:r>
            <a:r>
              <a:rPr lang="en-GB" dirty="0" smtClean="0"/>
              <a:t> 2017</a:t>
            </a:r>
            <a:endParaRPr lang="en-GB" dirty="0"/>
          </a:p>
        </p:txBody>
      </p:sp>
      <p:sp>
        <p:nvSpPr>
          <p:cNvPr id="10" name="Content Placeholder 1"/>
          <p:cNvSpPr txBox="1">
            <a:spLocks/>
          </p:cNvSpPr>
          <p:nvPr/>
        </p:nvSpPr>
        <p:spPr bwMode="gray">
          <a:xfrm>
            <a:off x="887238" y="1400764"/>
            <a:ext cx="10836999" cy="215724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RACI process concluded with all Stakeholder sign off on 21</a:t>
            </a:r>
            <a:r>
              <a:rPr lang="en-GB" sz="1400" baseline="30000" dirty="0" smtClean="0"/>
              <a:t>st</a:t>
            </a:r>
            <a:r>
              <a:rPr lang="en-GB" sz="1400" dirty="0" smtClean="0"/>
              <a:t> December 2017 – included underlying EIM 7.5 Platform release.</a:t>
            </a:r>
          </a:p>
          <a:p>
            <a:pPr>
              <a:buClr>
                <a:schemeClr val="accent1"/>
              </a:buClr>
              <a:buFont typeface="Wingdings" panose="05000000000000000000" pitchFamily="2" charset="2"/>
              <a:buChar char="§"/>
            </a:pPr>
            <a:r>
              <a:rPr lang="en-GB" sz="1400" dirty="0" smtClean="0"/>
              <a:t>APPS 4.7 released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Content details published on GEP Confluence, and incorporated into Training VMs made available at end of December 2017.</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r>
              <a:rPr lang="en-GB" sz="1400" dirty="0" smtClean="0"/>
              <a:t>Key release metrics reviewed in formal RACI process;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687</a:t>
            </a:r>
            <a:r>
              <a:rPr lang="en-IE" sz="1000" dirty="0" smtClean="0">
                <a:solidFill>
                  <a:schemeClr val="tx1"/>
                </a:solidFill>
              </a:rPr>
              <a:t> </a:t>
            </a:r>
            <a:r>
              <a:rPr lang="en-IE" sz="1000" dirty="0">
                <a:solidFill>
                  <a:schemeClr val="tx1"/>
                </a:solidFill>
              </a:rPr>
              <a:t>new test cases </a:t>
            </a:r>
            <a:r>
              <a:rPr lang="en-IE" sz="1000" dirty="0" smtClean="0">
                <a:solidFill>
                  <a:schemeClr val="tx1"/>
                </a:solidFill>
              </a:rPr>
              <a:t>were written for </a:t>
            </a:r>
            <a:r>
              <a:rPr lang="en-IE" sz="1000" dirty="0">
                <a:solidFill>
                  <a:schemeClr val="tx1"/>
                </a:solidFill>
              </a:rPr>
              <a:t>new features in APPS 4.7 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APP 4.7 </a:t>
            </a:r>
            <a:r>
              <a:rPr lang="en-IE" sz="1000" dirty="0" smtClean="0">
                <a:solidFill>
                  <a:schemeClr val="tx1"/>
                </a:solidFill>
              </a:rPr>
              <a:t>development lifecycle</a:t>
            </a:r>
            <a:r>
              <a:rPr lang="en-IE" sz="1000" dirty="0">
                <a:solidFill>
                  <a:schemeClr val="tx1"/>
                </a:solidFill>
              </a:rPr>
              <a:t>.</a:t>
            </a:r>
            <a:endParaRPr lang="en-GB" sz="1000" dirty="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313</a:t>
            </a:r>
            <a:r>
              <a:rPr lang="en-IE" sz="1000" dirty="0" smtClean="0">
                <a:solidFill>
                  <a:schemeClr val="tx1"/>
                </a:solidFill>
              </a:rPr>
              <a:t> </a:t>
            </a:r>
            <a:r>
              <a:rPr lang="en-IE" sz="1000" dirty="0">
                <a:solidFill>
                  <a:schemeClr val="tx1"/>
                </a:solidFill>
              </a:rPr>
              <a:t>regression tests </a:t>
            </a:r>
            <a:r>
              <a:rPr lang="en-IE" sz="1000" dirty="0" smtClean="0">
                <a:solidFill>
                  <a:schemeClr val="tx1"/>
                </a:solidFill>
              </a:rPr>
              <a:t>were executed </a:t>
            </a:r>
            <a:r>
              <a:rPr lang="en-IE" sz="1000" dirty="0">
                <a:solidFill>
                  <a:schemeClr val="tx1"/>
                </a:solidFill>
              </a:rPr>
              <a:t>in the same APPS 4.7 timeframe by the Scrum </a:t>
            </a:r>
            <a:r>
              <a:rPr lang="en-IE" sz="1000" dirty="0" smtClean="0">
                <a:solidFill>
                  <a:schemeClr val="tx1"/>
                </a:solidFill>
              </a:rPr>
              <a:t>teams. Thus, 1000 </a:t>
            </a:r>
            <a:r>
              <a:rPr lang="en-IE" sz="1000" dirty="0">
                <a:solidFill>
                  <a:schemeClr val="tx1"/>
                </a:solidFill>
              </a:rPr>
              <a:t>test cases </a:t>
            </a:r>
            <a:r>
              <a:rPr lang="en-IE" sz="1000" dirty="0" smtClean="0">
                <a:solidFill>
                  <a:schemeClr val="tx1"/>
                </a:solidFill>
              </a:rPr>
              <a:t>were run in total for APPS 4.7.</a:t>
            </a:r>
            <a:endParaRPr lang="en-GB" sz="1000" dirty="0">
              <a:solidFill>
                <a:schemeClr val="tx1"/>
              </a:solidFill>
            </a:endParaRPr>
          </a:p>
          <a:p>
            <a:pPr lvl="1">
              <a:buClr>
                <a:schemeClr val="accent1"/>
              </a:buClr>
              <a:buFont typeface="Wingdings" panose="05000000000000000000" pitchFamily="2" charset="2"/>
              <a:buChar char="§"/>
            </a:pPr>
            <a:r>
              <a:rPr lang="en-IE" sz="1000" b="1" dirty="0">
                <a:solidFill>
                  <a:schemeClr val="tx1"/>
                </a:solidFill>
              </a:rPr>
              <a:t>Zero</a:t>
            </a:r>
            <a:r>
              <a:rPr lang="en-IE" sz="1000" dirty="0">
                <a:solidFill>
                  <a:schemeClr val="tx1"/>
                </a:solidFill>
              </a:rPr>
              <a:t> </a:t>
            </a:r>
            <a:r>
              <a:rPr lang="en-IE" sz="1000" dirty="0" smtClean="0">
                <a:solidFill>
                  <a:schemeClr val="tx1"/>
                </a:solidFill>
              </a:rPr>
              <a:t>APPS 4.7 </a:t>
            </a:r>
            <a:r>
              <a:rPr lang="en-IE" sz="1000" dirty="0">
                <a:solidFill>
                  <a:schemeClr val="tx1"/>
                </a:solidFill>
              </a:rPr>
              <a:t>high severity issues remained open (P1 or P2) on the release date. </a:t>
            </a:r>
            <a:endParaRPr lang="en-IE" sz="1000" dirty="0" smtClean="0">
              <a:solidFill>
                <a:schemeClr val="tx1"/>
              </a:solidFill>
            </a:endParaRPr>
          </a:p>
          <a:p>
            <a:pPr lvl="1">
              <a:buClr>
                <a:schemeClr val="accent1"/>
              </a:buClr>
              <a:buFont typeface="Wingdings" panose="05000000000000000000" pitchFamily="2" charset="2"/>
              <a:buChar char="§"/>
            </a:pPr>
            <a:r>
              <a:rPr lang="en-GB" sz="1000" dirty="0">
                <a:solidFill>
                  <a:schemeClr val="tx1"/>
                </a:solidFill>
              </a:rPr>
              <a:t>On release, </a:t>
            </a:r>
            <a:r>
              <a:rPr lang="en-IE" sz="1000" b="1" dirty="0" smtClean="0">
                <a:solidFill>
                  <a:schemeClr val="tx1"/>
                </a:solidFill>
              </a:rPr>
              <a:t>38</a:t>
            </a:r>
            <a:r>
              <a:rPr lang="en-IE" sz="1000" dirty="0" smtClean="0">
                <a:solidFill>
                  <a:schemeClr val="tx1"/>
                </a:solidFill>
              </a:rPr>
              <a:t> </a:t>
            </a:r>
            <a:r>
              <a:rPr lang="en-IE" sz="1000" dirty="0">
                <a:solidFill>
                  <a:schemeClr val="tx1"/>
                </a:solidFill>
              </a:rPr>
              <a:t>P3 issues were open on the </a:t>
            </a:r>
            <a:r>
              <a:rPr lang="en-IE" sz="1000" dirty="0" smtClean="0">
                <a:solidFill>
                  <a:schemeClr val="tx1"/>
                </a:solidFill>
              </a:rPr>
              <a:t>APPS 4.7 release </a:t>
            </a:r>
            <a:r>
              <a:rPr lang="en-IE" sz="1000" dirty="0">
                <a:solidFill>
                  <a:schemeClr val="tx1"/>
                </a:solidFill>
              </a:rPr>
              <a:t>(relating specifically to </a:t>
            </a:r>
            <a:r>
              <a:rPr lang="en-IE" sz="1000" dirty="0" smtClean="0">
                <a:solidFill>
                  <a:schemeClr val="tx1"/>
                </a:solidFill>
              </a:rPr>
              <a:t>4.7).</a:t>
            </a:r>
            <a:endParaRPr lang="en-IE" sz="1000" dirty="0">
              <a:solidFill>
                <a:schemeClr val="tx1"/>
              </a:solidFill>
            </a:endParaRPr>
          </a:p>
          <a:p>
            <a:pPr lvl="1">
              <a:buClr>
                <a:srgbClr val="FC4C02"/>
              </a:buClr>
              <a:buFont typeface="Wingdings" panose="05000000000000000000" pitchFamily="2" charset="2"/>
              <a:buChar char="§"/>
            </a:pPr>
            <a:r>
              <a:rPr lang="en-IE" sz="1000" dirty="0" smtClean="0">
                <a:solidFill>
                  <a:schemeClr val="tx1"/>
                </a:solidFill>
              </a:rPr>
              <a:t>A </a:t>
            </a:r>
            <a:r>
              <a:rPr lang="en-IE" sz="1000" dirty="0">
                <a:solidFill>
                  <a:schemeClr val="tx1"/>
                </a:solidFill>
              </a:rPr>
              <a:t>growing volume of regression is being continually automated in Selenium and added to the priority regression test suite. For simplicity, the automated and manual regression test numbers have been combined in the tables below.</a:t>
            </a:r>
            <a:endParaRPr lang="en-GB" sz="1000" dirty="0">
              <a:solidFill>
                <a:schemeClr val="tx1"/>
              </a:solidFill>
            </a:endParaRPr>
          </a:p>
          <a:p>
            <a:pPr lvl="1">
              <a:buClr>
                <a:srgbClr val="FC4C02"/>
              </a:buClr>
              <a:buFont typeface="Wingdings" panose="05000000000000000000" pitchFamily="2" charset="2"/>
              <a:buChar char="§"/>
            </a:pPr>
            <a:r>
              <a:rPr lang="en-IE" sz="1000" dirty="0">
                <a:solidFill>
                  <a:schemeClr val="tx1"/>
                </a:solidFill>
              </a:rPr>
              <a:t>The selection of existing test cases in regression testing is based on defect trend analysis from previous APPS releases.</a:t>
            </a:r>
            <a:endParaRPr lang="en-GB" sz="1000" dirty="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162648" y="5015620"/>
            <a:ext cx="6064250" cy="1140736"/>
          </a:xfrm>
          <a:prstGeom prst="rect">
            <a:avLst/>
          </a:prstGeom>
        </p:spPr>
      </p:pic>
    </p:spTree>
    <p:extLst>
      <p:ext uri="{BB962C8B-B14F-4D97-AF65-F5344CB8AC3E}">
        <p14:creationId xmlns:p14="http://schemas.microsoft.com/office/powerpoint/2010/main" val="75136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Metrics used in the RACI process</a:t>
            </a:r>
            <a:endParaRPr lang="en-GB" dirty="0"/>
          </a:p>
        </p:txBody>
      </p:sp>
      <p:sp>
        <p:nvSpPr>
          <p:cNvPr id="4" name="Title 3"/>
          <p:cNvSpPr>
            <a:spLocks noGrp="1"/>
          </p:cNvSpPr>
          <p:nvPr>
            <p:ph type="title"/>
          </p:nvPr>
        </p:nvSpPr>
        <p:spPr/>
        <p:txBody>
          <a:bodyPr/>
          <a:lstStyle/>
          <a:p>
            <a:r>
              <a:rPr lang="en-GB" dirty="0" smtClean="0"/>
              <a:t>EIM Platform 7.4 – GA June 30</a:t>
            </a:r>
            <a:r>
              <a:rPr lang="en-GB" baseline="30000" dirty="0" smtClean="0"/>
              <a:t>th</a:t>
            </a:r>
            <a:r>
              <a:rPr lang="en-GB" dirty="0" smtClean="0"/>
              <a:t> 2017</a:t>
            </a:r>
            <a:endParaRPr lang="en-GB" dirty="0"/>
          </a:p>
        </p:txBody>
      </p:sp>
      <p:sp>
        <p:nvSpPr>
          <p:cNvPr id="10" name="Content Placeholder 1"/>
          <p:cNvSpPr txBox="1">
            <a:spLocks/>
          </p:cNvSpPr>
          <p:nvPr/>
        </p:nvSpPr>
        <p:spPr bwMode="gray">
          <a:xfrm>
            <a:off x="887238" y="1400764"/>
            <a:ext cx="10836999" cy="482718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EIM Platform 7.4 released on schedule on June 30</a:t>
            </a:r>
            <a:r>
              <a:rPr lang="en-GB" sz="1400" baseline="30000" dirty="0" smtClean="0"/>
              <a:t>th</a:t>
            </a:r>
            <a:r>
              <a:rPr lang="en-GB" sz="1400" dirty="0" smtClean="0"/>
              <a:t> 2017, with the scope of content as agreed with Product Management and Senior Management </a:t>
            </a:r>
          </a:p>
          <a:p>
            <a:pPr>
              <a:buClr>
                <a:schemeClr val="accent1"/>
              </a:buClr>
              <a:buFont typeface="Wingdings" panose="05000000000000000000" pitchFamily="2" charset="2"/>
              <a:buChar char="§"/>
            </a:pPr>
            <a:r>
              <a:rPr lang="en-GB" sz="1400" dirty="0"/>
              <a:t>Formal RACI process for EIM 7.4 was included in </a:t>
            </a:r>
            <a:r>
              <a:rPr lang="en-GB" sz="1400" dirty="0" smtClean="0"/>
              <a:t>the APPS </a:t>
            </a:r>
            <a:r>
              <a:rPr lang="en-GB" sz="1400" dirty="0"/>
              <a:t>4.6 release and concluded with full </a:t>
            </a:r>
            <a:r>
              <a:rPr lang="en-GB" sz="1400" dirty="0" smtClean="0"/>
              <a:t>APPS Stakeholder </a:t>
            </a:r>
            <a:r>
              <a:rPr lang="en-GB" sz="1400" dirty="0"/>
              <a:t>sign off on 31</a:t>
            </a:r>
            <a:r>
              <a:rPr lang="en-GB" sz="1400" baseline="30000" dirty="0"/>
              <a:t>st</a:t>
            </a:r>
            <a:r>
              <a:rPr lang="en-GB" sz="1400" dirty="0"/>
              <a:t> </a:t>
            </a:r>
            <a:r>
              <a:rPr lang="en-GB" sz="1400" dirty="0" smtClean="0"/>
              <a:t>September </a:t>
            </a:r>
            <a:r>
              <a:rPr lang="en-GB" sz="1400" dirty="0"/>
              <a:t>2017.</a:t>
            </a:r>
          </a:p>
          <a:p>
            <a:pPr>
              <a:buClr>
                <a:schemeClr val="accent1"/>
              </a:buClr>
              <a:buFont typeface="Wingdings" panose="05000000000000000000" pitchFamily="2" charset="2"/>
              <a:buChar char="§"/>
            </a:pPr>
            <a:r>
              <a:rPr lang="en-GB" sz="1400" dirty="0" smtClean="0"/>
              <a:t>Content details published on GEP Confluence, and incorporated </a:t>
            </a:r>
            <a:r>
              <a:rPr lang="en-GB" sz="1400" dirty="0"/>
              <a:t>into APPS 4.6 Training </a:t>
            </a:r>
            <a:r>
              <a:rPr lang="en-GB" sz="1400" dirty="0" smtClean="0"/>
              <a:t>VMs, which were made available at the end of September 2017.</a:t>
            </a:r>
          </a:p>
          <a:p>
            <a:pPr>
              <a:buClr>
                <a:schemeClr val="accent1"/>
              </a:buClr>
              <a:buFont typeface="Wingdings" panose="05000000000000000000" pitchFamily="2" charset="2"/>
              <a:buChar char="§"/>
            </a:pPr>
            <a:r>
              <a:rPr lang="en-GB" sz="1400" dirty="0" smtClean="0"/>
              <a:t>Key release metrics reviewed in formal RACI process;</a:t>
            </a:r>
          </a:p>
          <a:p>
            <a:pPr lvl="1">
              <a:buClr>
                <a:schemeClr val="accent1"/>
              </a:buClr>
              <a:buFont typeface="Wingdings" panose="05000000000000000000" pitchFamily="2" charset="2"/>
              <a:buChar char="§"/>
            </a:pPr>
            <a:endParaRPr lang="en-IE" sz="1000" dirty="0" smtClean="0"/>
          </a:p>
          <a:p>
            <a:pPr lvl="1">
              <a:buClr>
                <a:schemeClr val="accent1"/>
              </a:buClr>
              <a:buFont typeface="Wingdings" panose="05000000000000000000" pitchFamily="2" charset="2"/>
              <a:buChar char="§"/>
            </a:pPr>
            <a:r>
              <a:rPr lang="en-IE" sz="1000" b="1" i="1" dirty="0" smtClean="0">
                <a:solidFill>
                  <a:schemeClr val="tx1"/>
                </a:solidFill>
              </a:rPr>
              <a:t>177</a:t>
            </a:r>
            <a:r>
              <a:rPr lang="en-IE" sz="1000" dirty="0" smtClean="0">
                <a:solidFill>
                  <a:schemeClr val="tx1"/>
                </a:solidFill>
              </a:rPr>
              <a:t> </a:t>
            </a:r>
            <a:r>
              <a:rPr lang="en-IE" sz="1000" dirty="0">
                <a:solidFill>
                  <a:schemeClr val="tx1"/>
                </a:solidFill>
              </a:rPr>
              <a:t>test cases </a:t>
            </a:r>
            <a:r>
              <a:rPr lang="en-IE" sz="1000" dirty="0" smtClean="0">
                <a:solidFill>
                  <a:schemeClr val="tx1"/>
                </a:solidFill>
              </a:rPr>
              <a:t>were written for new features </a:t>
            </a:r>
            <a:r>
              <a:rPr lang="en-IE" sz="1000" dirty="0">
                <a:solidFill>
                  <a:schemeClr val="tx1"/>
                </a:solidFill>
              </a:rPr>
              <a:t>and defect </a:t>
            </a:r>
            <a:r>
              <a:rPr lang="en-IE" sz="1000" dirty="0" smtClean="0">
                <a:solidFill>
                  <a:schemeClr val="tx1"/>
                </a:solidFill>
              </a:rPr>
              <a:t>verification in V7.4. All were executed </a:t>
            </a:r>
            <a:r>
              <a:rPr lang="en-IE" sz="1000" dirty="0">
                <a:solidFill>
                  <a:schemeClr val="tx1"/>
                </a:solidFill>
              </a:rPr>
              <a:t>over </a:t>
            </a:r>
            <a:r>
              <a:rPr lang="en-IE" sz="1000" dirty="0" smtClean="0">
                <a:solidFill>
                  <a:schemeClr val="tx1"/>
                </a:solidFill>
              </a:rPr>
              <a:t>Sprint cycles </a:t>
            </a:r>
            <a:r>
              <a:rPr lang="en-IE" sz="1000" dirty="0">
                <a:solidFill>
                  <a:schemeClr val="tx1"/>
                </a:solidFill>
              </a:rPr>
              <a:t>in the EIM </a:t>
            </a:r>
            <a:r>
              <a:rPr lang="en-IE" sz="1000" dirty="0" smtClean="0">
                <a:solidFill>
                  <a:schemeClr val="tx1"/>
                </a:solidFill>
              </a:rPr>
              <a:t>7.4 </a:t>
            </a:r>
            <a:r>
              <a:rPr lang="en-IE" sz="1000" dirty="0">
                <a:solidFill>
                  <a:schemeClr val="tx1"/>
                </a:solidFill>
              </a:rPr>
              <a:t>lifecycle</a:t>
            </a:r>
            <a:r>
              <a:rPr lang="en-IE" sz="1000" dirty="0" smtClean="0">
                <a:solidFill>
                  <a:schemeClr val="tx1"/>
                </a:solidFill>
              </a:rPr>
              <a:t>.</a:t>
            </a:r>
          </a:p>
          <a:p>
            <a:pPr lvl="1">
              <a:buClr>
                <a:schemeClr val="accent1"/>
              </a:buClr>
              <a:buFont typeface="Wingdings" panose="05000000000000000000" pitchFamily="2" charset="2"/>
              <a:buChar char="§"/>
            </a:pPr>
            <a:r>
              <a:rPr lang="en-IE" sz="1000" b="1" i="1" dirty="0" smtClean="0">
                <a:solidFill>
                  <a:schemeClr val="tx1"/>
                </a:solidFill>
              </a:rPr>
              <a:t>91</a:t>
            </a:r>
            <a:r>
              <a:rPr lang="en-IE" sz="1000" dirty="0" smtClean="0">
                <a:solidFill>
                  <a:schemeClr val="tx1"/>
                </a:solidFill>
              </a:rPr>
              <a:t> automated WLM regression tests were also run in the V7.4 timeframe.</a:t>
            </a:r>
          </a:p>
          <a:p>
            <a:pPr lvl="1">
              <a:buClr>
                <a:schemeClr val="accent1"/>
              </a:buClr>
              <a:buFont typeface="Wingdings" panose="05000000000000000000" pitchFamily="2" charset="2"/>
              <a:buChar char="§"/>
            </a:pPr>
            <a:r>
              <a:rPr lang="en-IE" sz="1000" dirty="0" smtClean="0">
                <a:solidFill>
                  <a:schemeClr val="tx1"/>
                </a:solidFill>
              </a:rPr>
              <a:t>Significant exploratory (ad-hoc) testing practices were introduced into the Sprint cycle – which raised a number of minor defect issues unrelated to the formal (written) test cases.</a:t>
            </a:r>
          </a:p>
          <a:p>
            <a:pPr lvl="1">
              <a:buClr>
                <a:schemeClr val="accent1"/>
              </a:buClr>
              <a:buFont typeface="Wingdings" panose="05000000000000000000" pitchFamily="2" charset="2"/>
              <a:buChar char="§"/>
            </a:pPr>
            <a:r>
              <a:rPr lang="en-IE" sz="1000" b="1" dirty="0">
                <a:solidFill>
                  <a:schemeClr val="tx1"/>
                </a:solidFill>
              </a:rPr>
              <a:t>Zero</a:t>
            </a:r>
            <a:r>
              <a:rPr lang="en-IE" sz="1000" dirty="0">
                <a:solidFill>
                  <a:schemeClr val="tx1"/>
                </a:solidFill>
              </a:rPr>
              <a:t> </a:t>
            </a:r>
            <a:r>
              <a:rPr lang="en-IE" sz="1000" dirty="0" smtClean="0">
                <a:solidFill>
                  <a:schemeClr val="tx1"/>
                </a:solidFill>
              </a:rPr>
              <a:t>V7.4 </a:t>
            </a:r>
            <a:r>
              <a:rPr lang="en-IE" sz="1000" dirty="0">
                <a:solidFill>
                  <a:schemeClr val="tx1"/>
                </a:solidFill>
              </a:rPr>
              <a:t>EIM high severity issues </a:t>
            </a:r>
            <a:r>
              <a:rPr lang="en-IE" sz="1000" dirty="0" smtClean="0">
                <a:solidFill>
                  <a:schemeClr val="tx1"/>
                </a:solidFill>
              </a:rPr>
              <a:t>remained </a:t>
            </a:r>
            <a:r>
              <a:rPr lang="en-IE" sz="1000" dirty="0">
                <a:solidFill>
                  <a:schemeClr val="tx1"/>
                </a:solidFill>
              </a:rPr>
              <a:t>open (P1 or P2</a:t>
            </a:r>
            <a:r>
              <a:rPr lang="en-IE" sz="1000" dirty="0" smtClean="0">
                <a:solidFill>
                  <a:schemeClr val="tx1"/>
                </a:solidFill>
              </a:rPr>
              <a:t>) on the release date. </a:t>
            </a:r>
            <a:endParaRPr lang="en-GB" sz="1000" dirty="0">
              <a:solidFill>
                <a:schemeClr val="tx1"/>
              </a:solidFill>
            </a:endParaRPr>
          </a:p>
          <a:p>
            <a:pPr lvl="1">
              <a:buClr>
                <a:schemeClr val="accent1"/>
              </a:buClr>
              <a:buFont typeface="Wingdings" panose="05000000000000000000" pitchFamily="2" charset="2"/>
              <a:buChar char="§"/>
            </a:pPr>
            <a:r>
              <a:rPr lang="en-GB" sz="1000" dirty="0" smtClean="0">
                <a:solidFill>
                  <a:schemeClr val="tx1"/>
                </a:solidFill>
              </a:rPr>
              <a:t>On release, </a:t>
            </a:r>
            <a:r>
              <a:rPr lang="en-IE" sz="1000" b="1" dirty="0" smtClean="0">
                <a:solidFill>
                  <a:schemeClr val="tx1"/>
                </a:solidFill>
              </a:rPr>
              <a:t>33</a:t>
            </a:r>
            <a:r>
              <a:rPr lang="en-IE" sz="1000" dirty="0" smtClean="0">
                <a:solidFill>
                  <a:schemeClr val="tx1"/>
                </a:solidFill>
              </a:rPr>
              <a:t> </a:t>
            </a:r>
            <a:r>
              <a:rPr lang="en-IE" sz="1000" dirty="0">
                <a:solidFill>
                  <a:schemeClr val="tx1"/>
                </a:solidFill>
              </a:rPr>
              <a:t>P3 issues </a:t>
            </a:r>
            <a:r>
              <a:rPr lang="en-IE" sz="1000" dirty="0" smtClean="0">
                <a:solidFill>
                  <a:schemeClr val="tx1"/>
                </a:solidFill>
              </a:rPr>
              <a:t>were open </a:t>
            </a:r>
            <a:r>
              <a:rPr lang="en-IE" sz="1000" dirty="0">
                <a:solidFill>
                  <a:schemeClr val="tx1"/>
                </a:solidFill>
              </a:rPr>
              <a:t>on the EIM </a:t>
            </a:r>
            <a:r>
              <a:rPr lang="en-IE" sz="1000" dirty="0" smtClean="0">
                <a:solidFill>
                  <a:schemeClr val="tx1"/>
                </a:solidFill>
              </a:rPr>
              <a:t>7.4 platform (relating specifically to 7.4).</a:t>
            </a:r>
          </a:p>
          <a:p>
            <a:pPr lvl="1">
              <a:buClr>
                <a:schemeClr val="accent1"/>
              </a:buClr>
              <a:buFont typeface="Wingdings" panose="05000000000000000000" pitchFamily="2" charset="2"/>
              <a:buChar char="§"/>
            </a:pPr>
            <a:r>
              <a:rPr lang="en-GB" sz="1000" dirty="0" smtClean="0">
                <a:solidFill>
                  <a:schemeClr val="tx1"/>
                </a:solidFill>
              </a:rPr>
              <a:t>EIM 7.4 test case metrics:</a:t>
            </a:r>
          </a:p>
          <a:p>
            <a:pPr lvl="1">
              <a:buClr>
                <a:schemeClr val="accent1"/>
              </a:buClr>
              <a:buFont typeface="Wingdings" panose="05000000000000000000" pitchFamily="2" charset="2"/>
              <a:buChar char="§"/>
            </a:pPr>
            <a:endParaRPr lang="en-GB" sz="1000" dirty="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11" y="5038725"/>
            <a:ext cx="637222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00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GB" dirty="0" smtClean="0"/>
              <a:t>Key Release </a:t>
            </a:r>
            <a:r>
              <a:rPr lang="en-GB" dirty="0"/>
              <a:t>M</a:t>
            </a:r>
            <a:r>
              <a:rPr lang="en-GB" dirty="0" smtClean="0"/>
              <a:t>etrics</a:t>
            </a:r>
            <a:endParaRPr lang="en-GB" dirty="0"/>
          </a:p>
        </p:txBody>
      </p:sp>
      <p:sp>
        <p:nvSpPr>
          <p:cNvPr id="4" name="Title 3"/>
          <p:cNvSpPr>
            <a:spLocks noGrp="1"/>
          </p:cNvSpPr>
          <p:nvPr>
            <p:ph type="title"/>
          </p:nvPr>
        </p:nvSpPr>
        <p:spPr/>
        <p:txBody>
          <a:bodyPr/>
          <a:lstStyle/>
          <a:p>
            <a:r>
              <a:rPr lang="en-GB" dirty="0" smtClean="0"/>
              <a:t>APPS 4.6 – GA September 31</a:t>
            </a:r>
            <a:r>
              <a:rPr lang="en-GB" baseline="30000" dirty="0" smtClean="0"/>
              <a:t>st</a:t>
            </a:r>
            <a:r>
              <a:rPr lang="en-GB" dirty="0" smtClean="0"/>
              <a:t> 2017</a:t>
            </a:r>
            <a:endParaRPr lang="en-GB" dirty="0"/>
          </a:p>
        </p:txBody>
      </p:sp>
      <p:sp>
        <p:nvSpPr>
          <p:cNvPr id="10" name="Content Placeholder 1"/>
          <p:cNvSpPr txBox="1">
            <a:spLocks/>
          </p:cNvSpPr>
          <p:nvPr/>
        </p:nvSpPr>
        <p:spPr bwMode="gray">
          <a:xfrm>
            <a:off x="887238" y="1400764"/>
            <a:ext cx="10836999" cy="215724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RACI process concluded with complete Stakeholder sign off on September 31</a:t>
            </a:r>
            <a:r>
              <a:rPr lang="en-GB" sz="1400" baseline="30000" dirty="0" smtClean="0"/>
              <a:t>st</a:t>
            </a:r>
            <a:r>
              <a:rPr lang="en-GB" sz="1400" dirty="0" smtClean="0"/>
              <a:t> 2017 – included underlying EIM 7.4 Platform release.</a:t>
            </a:r>
          </a:p>
          <a:p>
            <a:pPr>
              <a:buClr>
                <a:schemeClr val="accent1"/>
              </a:buClr>
              <a:buFont typeface="Wingdings" panose="05000000000000000000" pitchFamily="2" charset="2"/>
              <a:buChar char="§"/>
            </a:pPr>
            <a:r>
              <a:rPr lang="en-GB" sz="1400" dirty="0" smtClean="0"/>
              <a:t>APPS 4.6 released on schedule and with the scope of content as agreed with Product Management and Senior Management. </a:t>
            </a:r>
          </a:p>
          <a:p>
            <a:pPr>
              <a:buClr>
                <a:schemeClr val="accent1"/>
              </a:buClr>
              <a:buFont typeface="Wingdings" panose="05000000000000000000" pitchFamily="2" charset="2"/>
              <a:buChar char="§"/>
            </a:pPr>
            <a:r>
              <a:rPr lang="en-GB" sz="1400" dirty="0" smtClean="0"/>
              <a:t>Content details published on GEP Confluence, and incorporated into Training VMs made available at end of September 2017.</a:t>
            </a:r>
          </a:p>
          <a:p>
            <a:pPr>
              <a:buClr>
                <a:schemeClr val="accent1"/>
              </a:buClr>
              <a:buFont typeface="Wingdings" panose="05000000000000000000" pitchFamily="2" charset="2"/>
              <a:buChar char="§"/>
            </a:pPr>
            <a:endParaRPr lang="en-GB" sz="1400" dirty="0"/>
          </a:p>
          <a:p>
            <a:pPr>
              <a:buClr>
                <a:schemeClr val="accent1"/>
              </a:buClr>
              <a:buFont typeface="Wingdings" panose="05000000000000000000" pitchFamily="2" charset="2"/>
              <a:buChar char="§"/>
            </a:pPr>
            <a:r>
              <a:rPr lang="en-GB" sz="1400" dirty="0" smtClean="0"/>
              <a:t>Key release metrics reviewed in formal RACI process;</a:t>
            </a:r>
          </a:p>
          <a:p>
            <a:pPr lvl="1">
              <a:buClr>
                <a:srgbClr val="FC4C02"/>
              </a:buClr>
              <a:buFont typeface="Wingdings" panose="05000000000000000000" pitchFamily="2" charset="2"/>
              <a:buChar char="§"/>
            </a:pPr>
            <a:endParaRPr lang="en-IE" sz="1000" dirty="0" smtClean="0">
              <a:solidFill>
                <a:schemeClr val="tx1"/>
              </a:solidFill>
            </a:endParaRPr>
          </a:p>
          <a:p>
            <a:pPr lvl="1">
              <a:buClr>
                <a:srgbClr val="FC4C02"/>
              </a:buClr>
              <a:buFont typeface="Wingdings" panose="05000000000000000000" pitchFamily="2" charset="2"/>
              <a:buChar char="§"/>
            </a:pPr>
            <a:r>
              <a:rPr lang="en-IE" sz="1000" b="1" dirty="0" smtClean="0">
                <a:solidFill>
                  <a:schemeClr val="tx1"/>
                </a:solidFill>
              </a:rPr>
              <a:t>1143</a:t>
            </a:r>
            <a:r>
              <a:rPr lang="en-IE" sz="1000" dirty="0" smtClean="0">
                <a:solidFill>
                  <a:schemeClr val="tx1"/>
                </a:solidFill>
              </a:rPr>
              <a:t> </a:t>
            </a:r>
            <a:r>
              <a:rPr lang="en-IE" sz="1000" dirty="0">
                <a:solidFill>
                  <a:schemeClr val="tx1"/>
                </a:solidFill>
              </a:rPr>
              <a:t>new test cases </a:t>
            </a:r>
            <a:r>
              <a:rPr lang="en-IE" sz="1000" dirty="0" smtClean="0">
                <a:solidFill>
                  <a:schemeClr val="tx1"/>
                </a:solidFill>
              </a:rPr>
              <a:t>were written for; </a:t>
            </a:r>
            <a:r>
              <a:rPr lang="en-IE" sz="1000" dirty="0">
                <a:solidFill>
                  <a:schemeClr val="tx1"/>
                </a:solidFill>
              </a:rPr>
              <a:t>new features in APPS </a:t>
            </a:r>
            <a:r>
              <a:rPr lang="en-IE" sz="1000" dirty="0" smtClean="0">
                <a:solidFill>
                  <a:schemeClr val="tx1"/>
                </a:solidFill>
              </a:rPr>
              <a:t>4.6, application regression, </a:t>
            </a:r>
            <a:r>
              <a:rPr lang="en-IE" sz="1000" dirty="0">
                <a:solidFill>
                  <a:schemeClr val="tx1"/>
                </a:solidFill>
              </a:rPr>
              <a:t>and defect </a:t>
            </a:r>
            <a:r>
              <a:rPr lang="en-IE" sz="1000" dirty="0" smtClean="0">
                <a:solidFill>
                  <a:schemeClr val="tx1"/>
                </a:solidFill>
              </a:rPr>
              <a:t>verification. All tests were </a:t>
            </a:r>
            <a:r>
              <a:rPr lang="en-IE" sz="1000" dirty="0">
                <a:solidFill>
                  <a:schemeClr val="tx1"/>
                </a:solidFill>
              </a:rPr>
              <a:t>executed over </a:t>
            </a:r>
            <a:r>
              <a:rPr lang="en-IE" sz="1000" dirty="0" smtClean="0">
                <a:solidFill>
                  <a:schemeClr val="tx1"/>
                </a:solidFill>
              </a:rPr>
              <a:t>Sprints cycles in </a:t>
            </a:r>
            <a:r>
              <a:rPr lang="en-IE" sz="1000" dirty="0">
                <a:solidFill>
                  <a:schemeClr val="tx1"/>
                </a:solidFill>
              </a:rPr>
              <a:t>the APP </a:t>
            </a:r>
            <a:r>
              <a:rPr lang="en-IE" sz="1000" dirty="0" smtClean="0">
                <a:solidFill>
                  <a:schemeClr val="tx1"/>
                </a:solidFill>
              </a:rPr>
              <a:t>4.6 lifecycle</a:t>
            </a:r>
            <a:r>
              <a:rPr lang="en-IE" sz="1000" dirty="0">
                <a:solidFill>
                  <a:schemeClr val="tx1"/>
                </a:solidFill>
              </a:rPr>
              <a:t>.</a:t>
            </a:r>
            <a:endParaRPr lang="en-GB" sz="1000" dirty="0">
              <a:solidFill>
                <a:schemeClr val="tx1"/>
              </a:solidFill>
            </a:endParaRPr>
          </a:p>
          <a:p>
            <a:pPr lvl="1">
              <a:buClr>
                <a:schemeClr val="accent1"/>
              </a:buClr>
              <a:buFont typeface="Wingdings" panose="05000000000000000000" pitchFamily="2" charset="2"/>
              <a:buChar char="§"/>
            </a:pPr>
            <a:r>
              <a:rPr lang="en-IE" sz="1000" b="1" dirty="0" smtClean="0">
                <a:solidFill>
                  <a:schemeClr val="tx1"/>
                </a:solidFill>
              </a:rPr>
              <a:t>One </a:t>
            </a:r>
            <a:r>
              <a:rPr lang="en-IE" sz="1000" dirty="0" smtClean="0">
                <a:solidFill>
                  <a:schemeClr val="tx1"/>
                </a:solidFill>
              </a:rPr>
              <a:t>APPS 4.6 </a:t>
            </a:r>
            <a:r>
              <a:rPr lang="en-IE" sz="1000" dirty="0">
                <a:solidFill>
                  <a:schemeClr val="tx1"/>
                </a:solidFill>
              </a:rPr>
              <a:t>high severity issues remained open (P1 or P2) on the release date. </a:t>
            </a:r>
            <a:r>
              <a:rPr lang="en-IE" sz="1000" dirty="0" smtClean="0">
                <a:solidFill>
                  <a:schemeClr val="tx1"/>
                </a:solidFill>
              </a:rPr>
              <a:t>This was in relation to Parameter Optimisation functionality, and it was agreed in the RACI process to address this requirement in an immediate 4.6.1 release timeframe.</a:t>
            </a:r>
          </a:p>
          <a:p>
            <a:pPr lvl="1">
              <a:buClr>
                <a:schemeClr val="accent1"/>
              </a:buClr>
              <a:buFont typeface="Wingdings" panose="05000000000000000000" pitchFamily="2" charset="2"/>
              <a:buChar char="§"/>
            </a:pPr>
            <a:r>
              <a:rPr lang="en-GB" sz="1000" dirty="0">
                <a:solidFill>
                  <a:schemeClr val="tx1"/>
                </a:solidFill>
              </a:rPr>
              <a:t>On release, </a:t>
            </a:r>
            <a:r>
              <a:rPr lang="en-IE" sz="1000" b="1" dirty="0" smtClean="0">
                <a:solidFill>
                  <a:schemeClr val="tx1"/>
                </a:solidFill>
              </a:rPr>
              <a:t>39</a:t>
            </a:r>
            <a:r>
              <a:rPr lang="en-IE" sz="1000" dirty="0" smtClean="0">
                <a:solidFill>
                  <a:schemeClr val="tx1"/>
                </a:solidFill>
              </a:rPr>
              <a:t> </a:t>
            </a:r>
            <a:r>
              <a:rPr lang="en-IE" sz="1000" dirty="0">
                <a:solidFill>
                  <a:schemeClr val="tx1"/>
                </a:solidFill>
              </a:rPr>
              <a:t>P3 issues were open on the </a:t>
            </a:r>
            <a:r>
              <a:rPr lang="en-IE" sz="1000" dirty="0" smtClean="0">
                <a:solidFill>
                  <a:schemeClr val="tx1"/>
                </a:solidFill>
              </a:rPr>
              <a:t>APPS 4.6 release </a:t>
            </a:r>
            <a:r>
              <a:rPr lang="en-IE" sz="1000" dirty="0">
                <a:solidFill>
                  <a:schemeClr val="tx1"/>
                </a:solidFill>
              </a:rPr>
              <a:t>(relating specifically to </a:t>
            </a:r>
            <a:r>
              <a:rPr lang="en-IE" sz="1000" dirty="0" smtClean="0">
                <a:solidFill>
                  <a:schemeClr val="tx1"/>
                </a:solidFill>
              </a:rPr>
              <a:t>4.6).</a:t>
            </a:r>
            <a:endParaRPr lang="en-IE" sz="1000" dirty="0">
              <a:solidFill>
                <a:schemeClr val="tx1"/>
              </a:solidFill>
            </a:endParaRPr>
          </a:p>
          <a:p>
            <a:pPr lvl="1">
              <a:buClr>
                <a:srgbClr val="FC4C02"/>
              </a:buClr>
              <a:buFont typeface="Wingdings" panose="05000000000000000000" pitchFamily="2" charset="2"/>
              <a:buChar char="§"/>
            </a:pPr>
            <a:r>
              <a:rPr lang="en-IE" sz="1000" dirty="0" smtClean="0">
                <a:solidFill>
                  <a:schemeClr val="tx1"/>
                </a:solidFill>
              </a:rPr>
              <a:t>Automated regression testing in Selenium commenced within the APPS 4.6 release and, although relatively low, have been included in the number below.</a:t>
            </a:r>
            <a:endParaRPr lang="en-GB" sz="1000" dirty="0" smtClean="0">
              <a:solidFill>
                <a:schemeClr val="tx1"/>
              </a:solidFill>
            </a:endParaRPr>
          </a:p>
          <a:p>
            <a:pPr lvl="1">
              <a:buClr>
                <a:srgbClr val="FC4C02"/>
              </a:buClr>
              <a:buFont typeface="Wingdings" panose="05000000000000000000" pitchFamily="2" charset="2"/>
              <a:buChar char="§"/>
            </a:pPr>
            <a:r>
              <a:rPr lang="en-IE" sz="1000" dirty="0" smtClean="0">
                <a:solidFill>
                  <a:schemeClr val="tx1"/>
                </a:solidFill>
              </a:rPr>
              <a:t>The selection of existing test cases in regression testing was based on defect trend analysis from previous APPS releases.</a:t>
            </a:r>
            <a:endParaRPr lang="en-GB" sz="1000" dirty="0" smtClean="0">
              <a:solidFill>
                <a:schemeClr val="tx1"/>
              </a:solidFill>
            </a:endParaRP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135" y="4929235"/>
            <a:ext cx="6553200" cy="1018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908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05896" cy="261610"/>
          </a:xfrm>
        </p:spPr>
        <p:txBody>
          <a:bodyPr/>
          <a:lstStyle/>
          <a:p>
            <a:r>
              <a:rPr lang="en-GB" dirty="0" smtClean="0"/>
              <a:t>APPDEV Metrics for APPS V8.1 </a:t>
            </a:r>
            <a:r>
              <a:rPr lang="en-GB" dirty="0"/>
              <a:t>Development </a:t>
            </a:r>
            <a:r>
              <a:rPr lang="en-GB" dirty="0" smtClean="0"/>
              <a:t>Teams – 1 – Flash Team SPs + Velocity</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4680641" y="1364551"/>
            <a:ext cx="7369521" cy="4094678"/>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39 </a:t>
            </a:r>
            <a:r>
              <a:rPr lang="en-GB" sz="1400" dirty="0"/>
              <a:t>: Sprint Goal was </a:t>
            </a:r>
            <a:r>
              <a:rPr lang="en-GB" sz="1400" dirty="0" smtClean="0"/>
              <a:t>not achieved :- </a:t>
            </a:r>
            <a:r>
              <a:rPr lang="en-GB" sz="1400" i="1" dirty="0" smtClean="0"/>
              <a:t>“</a:t>
            </a:r>
            <a:r>
              <a:rPr lang="en-GB" sz="1400" i="1" dirty="0"/>
              <a:t>Validate OB and ODD on Postgres, implement adjust risk </a:t>
            </a:r>
            <a:r>
              <a:rPr lang="en-GB" sz="1400" i="1" dirty="0" smtClean="0"/>
              <a:t>functionality”.</a:t>
            </a:r>
          </a:p>
          <a:p>
            <a:pPr>
              <a:buClr>
                <a:schemeClr val="accent1"/>
              </a:buClr>
              <a:buFont typeface="Wingdings" panose="05000000000000000000" pitchFamily="2" charset="2"/>
              <a:buChar char="§"/>
            </a:pPr>
            <a:r>
              <a:rPr lang="en-GB" sz="1400" dirty="0"/>
              <a:t>Sprint </a:t>
            </a:r>
            <a:r>
              <a:rPr lang="en-GB" sz="1400" dirty="0" smtClean="0"/>
              <a:t>40 </a:t>
            </a:r>
            <a:r>
              <a:rPr lang="en-GB" sz="1400" dirty="0"/>
              <a:t>: Sprint Goal was achieved </a:t>
            </a:r>
            <a:r>
              <a:rPr lang="en-GB" sz="1400" dirty="0" smtClean="0"/>
              <a:t>:- </a:t>
            </a:r>
            <a:r>
              <a:rPr lang="en-GB" sz="1400" i="1" dirty="0" smtClean="0"/>
              <a:t>“</a:t>
            </a:r>
            <a:r>
              <a:rPr lang="en-GB" sz="1400" i="1" dirty="0"/>
              <a:t>Get CDD Functionally complete and stable for 8.1 </a:t>
            </a:r>
            <a:r>
              <a:rPr lang="en-GB" sz="1400" i="1" dirty="0" smtClean="0"/>
              <a:t>release.”</a:t>
            </a:r>
            <a:endParaRPr lang="en-GB" sz="1400" i="1" dirty="0"/>
          </a:p>
          <a:p>
            <a:pPr>
              <a:buClr>
                <a:schemeClr val="accent1"/>
              </a:buClr>
              <a:buFont typeface="Wingdings" panose="05000000000000000000" pitchFamily="2" charset="2"/>
              <a:buChar char="§"/>
            </a:pPr>
            <a:r>
              <a:rPr lang="en-GB" sz="1400" dirty="0"/>
              <a:t>Sprint </a:t>
            </a:r>
            <a:r>
              <a:rPr lang="en-GB" sz="1400" dirty="0" smtClean="0"/>
              <a:t>41 </a:t>
            </a:r>
            <a:r>
              <a:rPr lang="en-GB" sz="1400" dirty="0"/>
              <a:t>: Sprint Goal was achieved </a:t>
            </a:r>
            <a:r>
              <a:rPr lang="en-GB" sz="1400" dirty="0" smtClean="0"/>
              <a:t>:- </a:t>
            </a:r>
            <a:r>
              <a:rPr lang="en-GB" sz="1400" i="1" dirty="0" smtClean="0"/>
              <a:t>“</a:t>
            </a:r>
            <a:r>
              <a:rPr lang="en-GB" sz="1400" i="1" dirty="0"/>
              <a:t>Contribute to successful Release </a:t>
            </a:r>
            <a:r>
              <a:rPr lang="en-GB" sz="1400" i="1" dirty="0" smtClean="0"/>
              <a:t>8.1”.</a:t>
            </a:r>
          </a:p>
        </p:txBody>
      </p:sp>
      <p:graphicFrame>
        <p:nvGraphicFramePr>
          <p:cNvPr id="7" name="Chart 6"/>
          <p:cNvGraphicFramePr>
            <a:graphicFrameLocks/>
          </p:cNvGraphicFramePr>
          <p:nvPr>
            <p:extLst>
              <p:ext uri="{D42A27DB-BD31-4B8C-83A1-F6EECF244321}">
                <p14:modId xmlns:p14="http://schemas.microsoft.com/office/powerpoint/2010/main" val="436138044"/>
              </p:ext>
            </p:extLst>
          </p:nvPr>
        </p:nvGraphicFramePr>
        <p:xfrm>
          <a:off x="104775" y="1453661"/>
          <a:ext cx="4977179" cy="3124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4272251672"/>
              </p:ext>
            </p:extLst>
          </p:nvPr>
        </p:nvGraphicFramePr>
        <p:xfrm>
          <a:off x="4970584" y="3730283"/>
          <a:ext cx="4850424" cy="3002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204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842110" cy="261610"/>
          </a:xfrm>
        </p:spPr>
        <p:txBody>
          <a:bodyPr/>
          <a:lstStyle/>
          <a:p>
            <a:r>
              <a:rPr lang="en-GB" dirty="0" smtClean="0"/>
              <a:t>APPDEV Metrics for APPS V8.1 </a:t>
            </a:r>
            <a:r>
              <a:rPr lang="en-GB" dirty="0"/>
              <a:t>Development </a:t>
            </a:r>
            <a:r>
              <a:rPr lang="en-GB" dirty="0" smtClean="0"/>
              <a:t>Teams – 2 – Flash Team Burndown Charts</a:t>
            </a:r>
            <a:endParaRPr lang="en-GB" dirty="0"/>
          </a:p>
        </p:txBody>
      </p:sp>
      <p:sp>
        <p:nvSpPr>
          <p:cNvPr id="4" name="Title 3"/>
          <p:cNvSpPr>
            <a:spLocks noGrp="1"/>
          </p:cNvSpPr>
          <p:nvPr>
            <p:ph type="title"/>
          </p:nvPr>
        </p:nvSpPr>
        <p:spPr/>
        <p:txBody>
          <a:bodyPr/>
          <a:lstStyle/>
          <a:p>
            <a:r>
              <a:rPr lang="en-GB" dirty="0" smtClean="0"/>
              <a:t>Scrum Team Metrics – February 2020</a:t>
            </a:r>
            <a:endParaRPr lang="en-GB" dirty="0"/>
          </a:p>
        </p:txBody>
      </p:sp>
      <p:sp>
        <p:nvSpPr>
          <p:cNvPr id="10" name="Content Placeholder 1"/>
          <p:cNvSpPr txBox="1">
            <a:spLocks/>
          </p:cNvSpPr>
          <p:nvPr/>
        </p:nvSpPr>
        <p:spPr bwMode="gray">
          <a:xfrm>
            <a:off x="3997234" y="1312750"/>
            <a:ext cx="7934501" cy="4960466"/>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chemeClr val="accent1"/>
              </a:buClr>
              <a:buFont typeface="Wingdings" panose="05000000000000000000" pitchFamily="2" charset="2"/>
              <a:buChar char="§"/>
            </a:pPr>
            <a:r>
              <a:rPr lang="en-GB" sz="1400" dirty="0" smtClean="0"/>
              <a:t>Sprint 39 </a:t>
            </a:r>
            <a:r>
              <a:rPr lang="en-GB" sz="1400" dirty="0"/>
              <a:t>: </a:t>
            </a:r>
            <a:r>
              <a:rPr lang="en-GB" sz="1400" dirty="0" smtClean="0"/>
              <a:t>18 </a:t>
            </a:r>
            <a:r>
              <a:rPr lang="en-GB" sz="1400" dirty="0"/>
              <a:t>SPs forecast / </a:t>
            </a:r>
            <a:r>
              <a:rPr lang="en-GB" sz="1400" dirty="0" smtClean="0"/>
              <a:t>15 </a:t>
            </a:r>
            <a:r>
              <a:rPr lang="en-GB" sz="1400" dirty="0"/>
              <a:t>SPs achieved</a:t>
            </a:r>
            <a:r>
              <a:rPr lang="en-GB" sz="1400" dirty="0" smtClean="0"/>
              <a:t>. The team felt that they had performed well and partially achieved the forecasted goal of the Sprint. User Story on CDD External Risk Factors (APPSDEV-4972) was not completed in this Sprint.</a:t>
            </a:r>
          </a:p>
          <a:p>
            <a:pPr>
              <a:buClr>
                <a:schemeClr val="accent1"/>
              </a:buClr>
              <a:buFont typeface="Wingdings" panose="05000000000000000000" pitchFamily="2" charset="2"/>
              <a:buChar char="§"/>
            </a:pPr>
            <a:r>
              <a:rPr lang="en-GB" sz="1400" dirty="0"/>
              <a:t>Sprint </a:t>
            </a:r>
            <a:r>
              <a:rPr lang="en-GB" sz="1400" dirty="0" smtClean="0"/>
              <a:t>40 </a:t>
            </a:r>
            <a:r>
              <a:rPr lang="en-GB" sz="1400" dirty="0"/>
              <a:t>: </a:t>
            </a:r>
            <a:r>
              <a:rPr lang="en-GB" sz="1400" dirty="0" smtClean="0"/>
              <a:t>41 </a:t>
            </a:r>
            <a:r>
              <a:rPr lang="en-GB" sz="1400" dirty="0"/>
              <a:t>SPs forecast / </a:t>
            </a:r>
            <a:r>
              <a:rPr lang="en-GB" sz="1400" dirty="0" smtClean="0"/>
              <a:t>20 </a:t>
            </a:r>
            <a:r>
              <a:rPr lang="en-GB" sz="1400" dirty="0"/>
              <a:t>SPs achieved</a:t>
            </a:r>
            <a:r>
              <a:rPr lang="en-GB" sz="1400" dirty="0" smtClean="0"/>
              <a:t>. Despite a number of User Stories remaining incomplete at Sprint end, the team felt that they had completed the most important work items, and addressed a number of defects that lead to quality improvements.</a:t>
            </a:r>
          </a:p>
          <a:p>
            <a:pPr>
              <a:buClr>
                <a:schemeClr val="accent1"/>
              </a:buClr>
              <a:buFont typeface="Wingdings" panose="05000000000000000000" pitchFamily="2" charset="2"/>
              <a:buChar char="§"/>
            </a:pPr>
            <a:r>
              <a:rPr lang="en-GB" sz="1400" dirty="0"/>
              <a:t>Sprint </a:t>
            </a:r>
            <a:r>
              <a:rPr lang="en-GB" sz="1400" dirty="0" smtClean="0"/>
              <a:t>41 </a:t>
            </a:r>
            <a:r>
              <a:rPr lang="en-GB" sz="1400" dirty="0"/>
              <a:t>: </a:t>
            </a:r>
            <a:r>
              <a:rPr lang="en-GB" sz="1400" dirty="0" smtClean="0"/>
              <a:t>43 </a:t>
            </a:r>
            <a:r>
              <a:rPr lang="en-GB" sz="1400" dirty="0"/>
              <a:t>SPs forecast / </a:t>
            </a:r>
            <a:r>
              <a:rPr lang="en-GB" sz="1400" dirty="0" smtClean="0"/>
              <a:t>22 </a:t>
            </a:r>
            <a:r>
              <a:rPr lang="en-GB" sz="1400" dirty="0"/>
              <a:t>SPs achieved</a:t>
            </a:r>
            <a:r>
              <a:rPr lang="en-GB" sz="1400" dirty="0" smtClean="0"/>
              <a:t>. The focus for the team was to complete tasks relating to release activities for NR 8.1.</a:t>
            </a:r>
          </a:p>
          <a:p>
            <a:pPr>
              <a:buClr>
                <a:schemeClr val="accent1"/>
              </a:buClr>
              <a:buFont typeface="Wingdings" panose="05000000000000000000" pitchFamily="2" charset="2"/>
              <a:buChar char="§"/>
            </a:pPr>
            <a:endParaRPr lang="en-GB" sz="1400" dirty="0" smtClean="0"/>
          </a:p>
          <a:p>
            <a:pPr>
              <a:buClr>
                <a:schemeClr val="accent1"/>
              </a:buClr>
              <a:buFont typeface="Wingdings" panose="05000000000000000000" pitchFamily="2" charset="2"/>
              <a:buChar char="§"/>
            </a:pPr>
            <a:endParaRPr lang="en-GB" sz="1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67" y="1680680"/>
            <a:ext cx="3493111" cy="211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334" y="4064728"/>
            <a:ext cx="3445800" cy="2094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2625" y="4686299"/>
            <a:ext cx="3649175" cy="2017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83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BAE Systems 2015">
      <a:dk1>
        <a:sysClr val="windowText" lastClr="000000"/>
      </a:dk1>
      <a:lt1>
        <a:sysClr val="window" lastClr="FFFFFF"/>
      </a:lt1>
      <a:dk2>
        <a:srgbClr val="3D4146"/>
      </a:dk2>
      <a:lt2>
        <a:srgbClr val="D0D3D4"/>
      </a:lt2>
      <a:accent1>
        <a:srgbClr val="FC4C02"/>
      </a:accent1>
      <a:accent2>
        <a:srgbClr val="F0B323"/>
      </a:accent2>
      <a:accent3>
        <a:srgbClr val="01426A"/>
      </a:accent3>
      <a:accent4>
        <a:srgbClr val="D9C0A9"/>
      </a:accent4>
      <a:accent5>
        <a:srgbClr val="615E9B"/>
      </a:accent5>
      <a:accent6>
        <a:srgbClr val="0299F6"/>
      </a:accent6>
      <a:hlink>
        <a:srgbClr val="FC4E02"/>
      </a:hlink>
      <a:folHlink>
        <a:srgbClr val="D0D3D4"/>
      </a:folHlink>
    </a:clrScheme>
    <a:fontScheme name="BAE Systems 2015">
      <a:majorFont>
        <a:latin typeface="Tahoma"/>
        <a:ea typeface=""/>
        <a:cs typeface=""/>
      </a:majorFont>
      <a:minorFont>
        <a:latin typeface="Tahoma"/>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799" dirty="0">
            <a:latin typeface="Tahoma" panose="020B0604030504040204" pitchFamily="34" charset="0"/>
            <a:ea typeface="Tahoma" panose="020B0604030504040204" pitchFamily="34" charset="0"/>
            <a:cs typeface="Tahoma" panose="020B060403050404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solidFill>
              <a:schemeClr val="tx2"/>
            </a:solidFill>
          </a:defRPr>
        </a:defPPr>
      </a:lstStyle>
    </a:txDef>
  </a:objectDefaults>
  <a:extraClrSchemeLst/>
  <a:extLst>
    <a:ext uri="{05A4C25C-085E-4340-85A3-A5531E510DB2}">
      <thm15:themeFamily xmlns:thm15="http://schemas.microsoft.com/office/thememl/2012/main" xmlns="" name="16-9 BAE Systems PPT Template.POTX" id="{004CD80C-6A29-4898-8B66-E99E48015877}" vid="{0E2A68DF-DD3C-4F5B-B59E-3FA046738098}"/>
    </a:ext>
  </a:extLst>
</a:theme>
</file>

<file path=ppt/theme/theme2.xml><?xml version="1.0" encoding="utf-8"?>
<a:theme xmlns:a="http://schemas.openxmlformats.org/drawingml/2006/main" name="1_Office Theme">
  <a:themeElements>
    <a:clrScheme name="BAE Systems 2015">
      <a:dk1>
        <a:sysClr val="windowText" lastClr="000000"/>
      </a:dk1>
      <a:lt1>
        <a:sysClr val="window" lastClr="FFFFFF"/>
      </a:lt1>
      <a:dk2>
        <a:srgbClr val="3D4146"/>
      </a:dk2>
      <a:lt2>
        <a:srgbClr val="D0D3D4"/>
      </a:lt2>
      <a:accent1>
        <a:srgbClr val="FC4C02"/>
      </a:accent1>
      <a:accent2>
        <a:srgbClr val="F0B323"/>
      </a:accent2>
      <a:accent3>
        <a:srgbClr val="01426A"/>
      </a:accent3>
      <a:accent4>
        <a:srgbClr val="D9C0A9"/>
      </a:accent4>
      <a:accent5>
        <a:srgbClr val="615E9B"/>
      </a:accent5>
      <a:accent6>
        <a:srgbClr val="0299F6"/>
      </a:accent6>
      <a:hlink>
        <a:srgbClr val="FC4E02"/>
      </a:hlink>
      <a:folHlink>
        <a:srgbClr val="D0D3D4"/>
      </a:folHlink>
    </a:clrScheme>
    <a:fontScheme name="BAE Systems 2015">
      <a:majorFont>
        <a:latin typeface="Tahoma"/>
        <a:ea typeface=""/>
        <a:cs typeface=""/>
      </a:majorFont>
      <a:minorFont>
        <a:latin typeface="Tahoma"/>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799" dirty="0">
            <a:latin typeface="Tahoma" panose="020B0604030504040204" pitchFamily="34" charset="0"/>
            <a:ea typeface="Tahoma" panose="020B0604030504040204" pitchFamily="34" charset="0"/>
            <a:cs typeface="Tahoma" panose="020B060403050404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solidFill>
              <a:schemeClr val="tx2"/>
            </a:solidFill>
          </a:defRPr>
        </a:defPPr>
      </a:lstStyle>
    </a:txDef>
  </a:objectDefaults>
  <a:extraClrSchemeLst/>
  <a:extLst>
    <a:ext uri="{05A4C25C-085E-4340-85A3-A5531E510DB2}">
      <thm15:themeFamily xmlns="" xmlns:thm15="http://schemas.microsoft.com/office/thememl/2012/main" name="16-9 BAE Systems PPT Template.POTX" id="{004CD80C-6A29-4898-8B66-E99E48015877}" vid="{0E2A68DF-DD3C-4F5B-B59E-3FA046738098}"/>
    </a:ext>
  </a:extLst>
</a:theme>
</file>

<file path=ppt/theme/theme3.xml><?xml version="1.0" encoding="utf-8"?>
<a:theme xmlns:a="http://schemas.openxmlformats.org/drawingml/2006/main" name="Office Theme">
  <a:themeElements>
    <a:clrScheme name="BAE Systems 2015">
      <a:dk1>
        <a:sysClr val="windowText" lastClr="000000"/>
      </a:dk1>
      <a:lt1>
        <a:sysClr val="window" lastClr="FFFFFF"/>
      </a:lt1>
      <a:dk2>
        <a:srgbClr val="3D4146"/>
      </a:dk2>
      <a:lt2>
        <a:srgbClr val="D0D3D4"/>
      </a:lt2>
      <a:accent1>
        <a:srgbClr val="FC4E02"/>
      </a:accent1>
      <a:accent2>
        <a:srgbClr val="F0B323"/>
      </a:accent2>
      <a:accent3>
        <a:srgbClr val="01426A"/>
      </a:accent3>
      <a:accent4>
        <a:srgbClr val="00AF99"/>
      </a:accent4>
      <a:accent5>
        <a:srgbClr val="0299F6"/>
      </a:accent5>
      <a:accent6>
        <a:srgbClr val="5561D0"/>
      </a:accent6>
      <a:hlink>
        <a:srgbClr val="FC4E02"/>
      </a:hlink>
      <a:folHlink>
        <a:srgbClr val="D0D3D4"/>
      </a:folHlink>
    </a:clrScheme>
    <a:fontScheme name="BAE Systems 2015">
      <a:majorFont>
        <a:latin typeface="Tahoma"/>
        <a:ea typeface=""/>
        <a:cs typeface=""/>
      </a:majorFont>
      <a:minorFont>
        <a:latin typeface="Tahoma"/>
        <a:ea typeface=""/>
        <a:cs typeface=""/>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BAE Systems 2015">
      <a:dk1>
        <a:sysClr val="windowText" lastClr="000000"/>
      </a:dk1>
      <a:lt1>
        <a:sysClr val="window" lastClr="FFFFFF"/>
      </a:lt1>
      <a:dk2>
        <a:srgbClr val="3D4146"/>
      </a:dk2>
      <a:lt2>
        <a:srgbClr val="D0D3D4"/>
      </a:lt2>
      <a:accent1>
        <a:srgbClr val="FC4E02"/>
      </a:accent1>
      <a:accent2>
        <a:srgbClr val="F0B323"/>
      </a:accent2>
      <a:accent3>
        <a:srgbClr val="01426A"/>
      </a:accent3>
      <a:accent4>
        <a:srgbClr val="00AF99"/>
      </a:accent4>
      <a:accent5>
        <a:srgbClr val="0299F6"/>
      </a:accent5>
      <a:accent6>
        <a:srgbClr val="5561D0"/>
      </a:accent6>
      <a:hlink>
        <a:srgbClr val="FC4E02"/>
      </a:hlink>
      <a:folHlink>
        <a:srgbClr val="D0D3D4"/>
      </a:folHlink>
    </a:clrScheme>
    <a:fontScheme name="BAE Systems 2015">
      <a:majorFont>
        <a:latin typeface="Tahoma"/>
        <a:ea typeface=""/>
        <a:cs typeface=""/>
      </a:majorFont>
      <a:minorFont>
        <a:latin typeface="Tahoma"/>
        <a:ea typeface=""/>
        <a:cs typeface=""/>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1a4ba186-3518-432c-9561-7a0f3424a65e" ContentTypeId="0x010100A7E734F647EE7C4F86DAB9A69098C782022D" PreviousValue="false"/>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No. xmlns="5c1b9bb2-1639-4569-abf8-361ff49d18c0" xsi:nil="true"/>
    <k0b2f826cebc49b399f646925834cd57 xmlns="5c1b9bb2-1639-4569-abf8-361ff49d18c0">
      <Terms xmlns="http://schemas.microsoft.com/office/infopath/2007/PartnerControls">
        <TermInfo xmlns="http://schemas.microsoft.com/office/infopath/2007/PartnerControls">
          <TermName xmlns="http://schemas.microsoft.com/office/infopath/2007/PartnerControls">No</TermName>
          <TermId xmlns="http://schemas.microsoft.com/office/infopath/2007/PartnerControls">db5cd7d0-819b-410f-962f-6615d83ad4b0</TermId>
        </TermInfo>
      </Terms>
    </k0b2f826cebc49b399f646925834cd57>
    <m6282953a1324c7dbf10c941a684715f xmlns="5c1b9bb2-1639-4569-abf8-361ff49d18c0">
      <Terms xmlns="http://schemas.microsoft.com/office/infopath/2007/PartnerControls">
        <TermInfo xmlns="http://schemas.microsoft.com/office/infopath/2007/PartnerControls">
          <TermName xmlns="http://schemas.microsoft.com/office/infopath/2007/PartnerControls">BAE SYSTEMS PROPRIETARY</TermName>
          <TermId xmlns="http://schemas.microsoft.com/office/infopath/2007/PartnerControls">8a02f2f5-83ed-4ed1-9434-1a7f4478cc6f</TermId>
        </TermInfo>
      </Terms>
    </m6282953a1324c7dbf10c941a684715f>
    <RoutingRuleDescription xmlns="http://schemas.microsoft.com/sharepoint/v3" xsi:nil="true"/>
    <TaxKeywordTaxHTField xmlns="5c1b9bb2-1639-4569-abf8-361ff49d18c0">
      <Terms xmlns="http://schemas.microsoft.com/office/infopath/2007/PartnerControls"/>
    </TaxKeywordTaxHTField>
    <Category xmlns="788b7c01-4426-4a04-97de-a20f064938c9">Roadmap - General</Category>
    <cccaafc1256d40b09cc783bfe22f5c32 xmlns="5c1b9bb2-1639-4569-abf8-361ff49d18c0">
      <Terms xmlns="http://schemas.microsoft.com/office/infopath/2007/PartnerControls">
        <TermInfo xmlns="http://schemas.microsoft.com/office/infopath/2007/PartnerControls">
          <TermName xmlns="http://schemas.microsoft.com/office/infopath/2007/PartnerControls">None</TermName>
          <TermId xmlns="http://schemas.microsoft.com/office/infopath/2007/PartnerControls">b44969fd-4446-4d2a-b999-3ffbb251ce01</TermId>
        </TermInfo>
      </Terms>
    </cccaafc1256d40b09cc783bfe22f5c32>
    <TaxCatchAll xmlns="5c1b9bb2-1639-4569-abf8-361ff49d18c0">
      <Value>4</Value>
      <Value>3</Value>
      <Value>34</Value>
    </TaxCatchAll>
    <_dlc_DocId xmlns="83ff21ef-2977-401a-8434-da3c8efc8571">MCUW7DDVDX3V-2128224030-28</_dlc_DocId>
    <_dlc_DocIdUrl xmlns="83ff21ef-2977-401a-8434-da3c8efc8571">
      <Url>https://connect.csu.local/teamshare/CSL/_layouts/DocIdRedir.aspx?ID=MCUW7DDVDX3V-2128224030-28</Url>
      <Description>MCUW7DDVDX3V-2128224030-28</Description>
    </_dlc_DocIdUrl>
  </documentManagement>
</p:properties>
</file>

<file path=customXml/item5.xml><?xml version="1.0" encoding="utf-8"?>
<ct:contentTypeSchema xmlns:ct="http://schemas.microsoft.com/office/2006/metadata/contentType" xmlns:ma="http://schemas.microsoft.com/office/2006/metadata/properties/metaAttributes" ct:_="" ma:_="" ma:contentTypeName="Other" ma:contentTypeID="0x010100A7E734F647EE7C4F86DAB9A69098C782022D00749B7340445FA445B0390E375CC575EC" ma:contentTypeVersion="29" ma:contentTypeDescription="" ma:contentTypeScope="" ma:versionID="f69275f0da25b0ba93d67f5d79a591ab">
  <xsd:schema xmlns:xsd="http://www.w3.org/2001/XMLSchema" xmlns:xs="http://www.w3.org/2001/XMLSchema" xmlns:p="http://schemas.microsoft.com/office/2006/metadata/properties" xmlns:ns1="http://schemas.microsoft.com/sharepoint/v3" xmlns:ns3="5c1b9bb2-1639-4569-abf8-361ff49d18c0" xmlns:ns4="83ff21ef-2977-401a-8434-da3c8efc8571" xmlns:ns5="788b7c01-4426-4a04-97de-a20f064938c9" targetNamespace="http://schemas.microsoft.com/office/2006/metadata/properties" ma:root="true" ma:fieldsID="2705e07d391911f695ccfe7a8348e629" ns1:_="" ns3:_="" ns4:_="" ns5:_="">
    <xsd:import namespace="http://schemas.microsoft.com/sharepoint/v3"/>
    <xsd:import namespace="5c1b9bb2-1639-4569-abf8-361ff49d18c0"/>
    <xsd:import namespace="83ff21ef-2977-401a-8434-da3c8efc8571"/>
    <xsd:import namespace="788b7c01-4426-4a04-97de-a20f064938c9"/>
    <xsd:element name="properties">
      <xsd:complexType>
        <xsd:sequence>
          <xsd:element name="documentManagement">
            <xsd:complexType>
              <xsd:all>
                <xsd:element ref="ns1:RoutingRuleDescription" minOccurs="0"/>
                <xsd:element ref="ns3:TaxCatchAllLabel" minOccurs="0"/>
                <xsd:element ref="ns3:m6282953a1324c7dbf10c941a684715f" minOccurs="0"/>
                <xsd:element ref="ns3:cccaafc1256d40b09cc783bfe22f5c32" minOccurs="0"/>
                <xsd:element ref="ns3:TaxKeywordTaxHTField" minOccurs="0"/>
                <xsd:element ref="ns3:k0b2f826cebc49b399f646925834cd57" minOccurs="0"/>
                <xsd:element ref="ns3:TaxCatchAll" minOccurs="0"/>
                <xsd:element ref="ns3:Doc.No." minOccurs="0"/>
                <xsd:element ref="ns4:_dlc_DocId" minOccurs="0"/>
                <xsd:element ref="ns4:_dlc_DocIdUrl" minOccurs="0"/>
                <xsd:element ref="ns4:_dlc_DocIdPersistId" minOccurs="0"/>
                <xsd:element ref="ns5: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7"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1b9bb2-1639-4569-abf8-361ff49d18c0" elementFormDefault="qualified">
    <xsd:import namespace="http://schemas.microsoft.com/office/2006/documentManagement/types"/>
    <xsd:import namespace="http://schemas.microsoft.com/office/infopath/2007/PartnerControls"/>
    <xsd:element name="TaxCatchAllLabel" ma:index="8" nillable="true" ma:displayName="Taxonomy Catch All Column1" ma:description="" ma:hidden="true" ma:list="{a57d0d43-1729-4406-9852-e739e1999781}" ma:internalName="TaxCatchAllLabel" ma:readOnly="true" ma:showField="CatchAllDataLabel" ma:web="83ff21ef-2977-401a-8434-da3c8efc8571">
      <xsd:complexType>
        <xsd:complexContent>
          <xsd:extension base="dms:MultiChoiceLookup">
            <xsd:sequence>
              <xsd:element name="Value" type="dms:Lookup" maxOccurs="unbounded" minOccurs="0" nillable="true"/>
            </xsd:sequence>
          </xsd:extension>
        </xsd:complexContent>
      </xsd:complexType>
    </xsd:element>
    <xsd:element name="m6282953a1324c7dbf10c941a684715f" ma:index="10" ma:taxonomy="true" ma:internalName="m6282953a1324c7dbf10c941a684715f" ma:taxonomyFieldName="Marking" ma:displayName="Marking" ma:readOnly="false" ma:default="34;#BAE SYSTEMS PROPRIETARY|8a02f2f5-83ed-4ed1-9434-1a7f4478cc6f" ma:fieldId="{66282953-a132-4c7d-bf10-c941a684715f}" ma:sspId="1a4ba186-3518-432c-9561-7a0f3424a65e" ma:termSetId="2f436e71-c8ac-4bf1-944a-b17dce61085b" ma:anchorId="00000000-0000-0000-0000-000000000000" ma:open="false" ma:isKeyword="false">
      <xsd:complexType>
        <xsd:sequence>
          <xsd:element ref="pc:Terms" minOccurs="0" maxOccurs="1"/>
        </xsd:sequence>
      </xsd:complexType>
    </xsd:element>
    <xsd:element name="cccaafc1256d40b09cc783bfe22f5c32" ma:index="12" nillable="true" ma:taxonomy="true" ma:internalName="cccaafc1256d40b09cc783bfe22f5c32" ma:taxonomyFieldName="Code" ma:displayName="Code" ma:readOnly="false" ma:default="3;#None|b44969fd-4446-4d2a-b999-3ffbb251ce01" ma:fieldId="{cccaafc1-256d-40b0-9cc7-83bfe22f5c32}" ma:sspId="1a4ba186-3518-432c-9561-7a0f3424a65e" ma:termSetId="b805fd41-5111-4027-a1c7-3cbf65e25c65" ma:anchorId="00000000-0000-0000-0000-000000000000" ma:open="true" ma:isKeyword="false">
      <xsd:complexType>
        <xsd:sequence>
          <xsd:element ref="pc:Terms" minOccurs="0" maxOccurs="1"/>
        </xsd:sequence>
      </xsd:complexType>
    </xsd:element>
    <xsd:element name="TaxKeywordTaxHTField" ma:index="16" nillable="true" ma:taxonomy="true" ma:internalName="TaxKeywordTaxHTField" ma:taxonomyFieldName="TaxKeyword" ma:displayName="Enterprise Keywords"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element name="k0b2f826cebc49b399f646925834cd57" ma:index="18" ma:taxonomy="true" ma:internalName="k0b2f826cebc49b399f646925834cd57" ma:taxonomyFieldName="Export_Controlled" ma:displayName="Export_Controlled" ma:default="4;#No|db5cd7d0-819b-410f-962f-6615d83ad4b0" ma:fieldId="{40b2f826-cebc-49b3-99f6-46925834cd57}" ma:sspId="1a4ba186-3518-432c-9561-7a0f3424a65e" ma:termSetId="81bf7a1f-a728-4ddb-b017-56c4825c3ff8" ma:anchorId="00000000-0000-0000-0000-000000000000" ma:open="false" ma:isKeyword="false">
      <xsd:complexType>
        <xsd:sequence>
          <xsd:element ref="pc:Terms" minOccurs="0" maxOccurs="1"/>
        </xsd:sequence>
      </xsd:complexType>
    </xsd:element>
    <xsd:element name="TaxCatchAll" ma:index="19" nillable="true" ma:displayName="Taxonomy Catch All Column" ma:description="" ma:hidden="true" ma:list="{a57d0d43-1729-4406-9852-e739e1999781}" ma:internalName="TaxCatchAll" ma:showField="CatchAllData" ma:web="83ff21ef-2977-401a-8434-da3c8efc8571">
      <xsd:complexType>
        <xsd:complexContent>
          <xsd:extension base="dms:MultiChoiceLookup">
            <xsd:sequence>
              <xsd:element name="Value" type="dms:Lookup" maxOccurs="unbounded" minOccurs="0" nillable="true"/>
            </xsd:sequence>
          </xsd:extension>
        </xsd:complexContent>
      </xsd:complexType>
    </xsd:element>
    <xsd:element name="Doc.No." ma:index="21" nillable="true" ma:displayName="Doc.No." ma:description="Document number (as per document register) - if used." ma:internalName="Doc_x002e_No_x002e_">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83ff21ef-2977-401a-8434-da3c8efc8571" elementFormDefault="qualified">
    <xsd:import namespace="http://schemas.microsoft.com/office/2006/documentManagement/types"/>
    <xsd:import namespace="http://schemas.microsoft.com/office/infopath/2007/PartnerControls"/>
    <xsd:element name="_dlc_DocId" ma:index="22" nillable="true" ma:displayName="Document ID Value" ma:description="The value of the document ID assigned to this item." ma:internalName="_dlc_DocId" ma:readOnly="true">
      <xsd:simpleType>
        <xsd:restriction base="dms:Text"/>
      </xsd:simpleType>
    </xsd:element>
    <xsd:element name="_dlc_DocIdUrl" ma:index="2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88b7c01-4426-4a04-97de-a20f064938c9" elementFormDefault="qualified">
    <xsd:import namespace="http://schemas.microsoft.com/office/2006/documentManagement/types"/>
    <xsd:import namespace="http://schemas.microsoft.com/office/infopath/2007/PartnerControls"/>
    <xsd:element name="Category" ma:index="25" nillable="true" ma:displayName="Category" ma:default="General" ma:format="Dropdown" ma:internalName="Category">
      <xsd:simpleType>
        <xsd:restriction base="dms:Choice">
          <xsd:enumeration value="General"/>
          <xsd:enumeration value="Communications"/>
          <xsd:enumeration value="Learning n Development"/>
          <xsd:enumeration value="MCA"/>
          <xsd:enumeration value="Roadmap - General"/>
          <xsd:enumeration value="Roadmap - People"/>
          <xsd:enumeration value="Roadmap - Processes n Tools"/>
          <xsd:enumeration value="Roadmap - Comms n Engagement"/>
          <xsd:enumeration value="Roadmap - Learning n Development"/>
          <xsd:enumeration value="Rol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 ma:displayName="Author"/>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ma:index="20"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06FFFCA7-789C-4B3A-BBEB-CFC7FB2E60F8}">
  <ds:schemaRefs>
    <ds:schemaRef ds:uri="http://schemas.microsoft.com/sharepoint/v3/contenttype/forms"/>
  </ds:schemaRefs>
</ds:datastoreItem>
</file>

<file path=customXml/itemProps2.xml><?xml version="1.0" encoding="utf-8"?>
<ds:datastoreItem xmlns:ds="http://schemas.openxmlformats.org/officeDocument/2006/customXml" ds:itemID="{1FF37AAF-F99D-47BA-B479-CA289A5C9B61}">
  <ds:schemaRefs>
    <ds:schemaRef ds:uri="Microsoft.SharePoint.Taxonomy.ContentTypeSync"/>
  </ds:schemaRefs>
</ds:datastoreItem>
</file>

<file path=customXml/itemProps3.xml><?xml version="1.0" encoding="utf-8"?>
<ds:datastoreItem xmlns:ds="http://schemas.openxmlformats.org/officeDocument/2006/customXml" ds:itemID="{8951DFC2-9F1A-4E39-B3AB-1A5D00D91CDE}">
  <ds:schemaRefs>
    <ds:schemaRef ds:uri="http://schemas.microsoft.com/sharepoint/events"/>
  </ds:schemaRefs>
</ds:datastoreItem>
</file>

<file path=customXml/itemProps4.xml><?xml version="1.0" encoding="utf-8"?>
<ds:datastoreItem xmlns:ds="http://schemas.openxmlformats.org/officeDocument/2006/customXml" ds:itemID="{F4DBDA71-B738-4567-8672-5B500C2D7EAE}">
  <ds:schemaRefs>
    <ds:schemaRef ds:uri="http://www.w3.org/XML/1998/namespace"/>
    <ds:schemaRef ds:uri="http://purl.org/dc/elements/1.1/"/>
    <ds:schemaRef ds:uri="83ff21ef-2977-401a-8434-da3c8efc8571"/>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purl.org/dc/terms/"/>
    <ds:schemaRef ds:uri="5c1b9bb2-1639-4569-abf8-361ff49d18c0"/>
    <ds:schemaRef ds:uri="788b7c01-4426-4a04-97de-a20f064938c9"/>
    <ds:schemaRef ds:uri="http://schemas.microsoft.com/sharepoint/v3"/>
    <ds:schemaRef ds:uri="http://purl.org/dc/dcmitype/"/>
  </ds:schemaRefs>
</ds:datastoreItem>
</file>

<file path=customXml/itemProps5.xml><?xml version="1.0" encoding="utf-8"?>
<ds:datastoreItem xmlns:ds="http://schemas.openxmlformats.org/officeDocument/2006/customXml" ds:itemID="{6495CC54-2723-4756-BBD9-BFAB927B4E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c1b9bb2-1639-4569-abf8-361ff49d18c0"/>
    <ds:schemaRef ds:uri="83ff21ef-2977-401a-8434-da3c8efc8571"/>
    <ds:schemaRef ds:uri="788b7c01-4426-4a04-97de-a20f064938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DF9400ED-0C34-4C09-8DB3-7DEF770FDA54}">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16-9 BAE Systems PPT Template</Template>
  <TotalTime>46609</TotalTime>
  <Words>8340</Words>
  <Application>Microsoft Office PowerPoint</Application>
  <PresentationFormat>Custom</PresentationFormat>
  <Paragraphs>780</Paragraphs>
  <Slides>76</Slides>
  <Notes>14</Notes>
  <HiddenSlides>0</HiddenSlides>
  <MMClips>0</MMClips>
  <ScaleCrop>false</ScaleCrop>
  <HeadingPairs>
    <vt:vector size="4" baseType="variant">
      <vt:variant>
        <vt:lpstr>Theme</vt:lpstr>
      </vt:variant>
      <vt:variant>
        <vt:i4>2</vt:i4>
      </vt:variant>
      <vt:variant>
        <vt:lpstr>Slide Titles</vt:lpstr>
      </vt:variant>
      <vt:variant>
        <vt:i4>76</vt:i4>
      </vt:variant>
    </vt:vector>
  </HeadingPairs>
  <TitlesOfParts>
    <vt:vector size="78" baseType="lpstr">
      <vt:lpstr>Office Theme</vt:lpstr>
      <vt:lpstr>1_Office Theme</vt:lpstr>
      <vt:lpstr>PowerPoint Presentation</vt:lpstr>
      <vt:lpstr>Contents </vt:lpstr>
      <vt:lpstr>Workstream Programs – Progress  </vt:lpstr>
      <vt:lpstr>FS Engineering Scrum Teams – February 2020 </vt:lpstr>
      <vt:lpstr>2019/20 Financial Services Technical Roadmap</vt:lpstr>
      <vt:lpstr>Scrum Team Metrics – February 2020</vt:lpstr>
      <vt:lpstr>Scrum Team Metrics – February 2020</vt:lpstr>
      <vt:lpstr>Scrum Team Metrics – February 2020</vt:lpstr>
      <vt:lpstr>Scrum Team Metrics – February 2020</vt:lpstr>
      <vt:lpstr>Scrum Team Metrics – February 2020</vt:lpstr>
      <vt:lpstr>Scrum Team Metrics – February 2020</vt:lpstr>
      <vt:lpstr>Scrum Team Metrics – February 2020</vt:lpstr>
      <vt:lpstr>Scrum Team Metrics – February 2020</vt:lpstr>
      <vt:lpstr>Kanban Team Metrics – February 2020</vt:lpstr>
      <vt:lpstr>Kanban Team Metrics – February 2020</vt:lpstr>
      <vt:lpstr>Scrum Team Metrics – February 2020</vt:lpstr>
      <vt:lpstr>Scrum Team Metrics – February 2020</vt:lpstr>
      <vt:lpstr>Scrum Team Metrics – February 2020</vt:lpstr>
      <vt:lpstr>Scrum Team Metrics – February 2020</vt:lpstr>
      <vt:lpstr>Scrum Team Metrics – February 2020</vt:lpstr>
      <vt:lpstr>Scrum Team Metrics – February 2020</vt:lpstr>
      <vt:lpstr>Kanban Team Metrics – February 2020</vt:lpstr>
      <vt:lpstr>Scrum Team Metrics – February 2020</vt:lpstr>
      <vt:lpstr>Scrum Team Metrics – February 2020</vt:lpstr>
      <vt:lpstr>Scrum Team Metrics – February 2020</vt:lpstr>
      <vt:lpstr>Scrum Team Metrics – February 2020</vt:lpstr>
      <vt:lpstr>AGILE Team Metrics – February 2020</vt:lpstr>
      <vt:lpstr>Scrum Team Metrics – February 2020</vt:lpstr>
      <vt:lpstr>Scrum Team Metrics – February 2020</vt:lpstr>
      <vt:lpstr>Scrum Team Metrics – February 2020</vt:lpstr>
      <vt:lpstr>Scrum Team Metrics – February 2020</vt:lpstr>
      <vt:lpstr>Story Points – Planned v Actual Graphs (Global)</vt:lpstr>
      <vt:lpstr>Completing Planned Story Points – February 2020</vt:lpstr>
      <vt:lpstr>EIM / SNA QA and Defect Metrics</vt:lpstr>
      <vt:lpstr>1 – EIM/SNA QA – Automation Metrics</vt:lpstr>
      <vt:lpstr>FS Engineering QA Test Metrics – February 2019 </vt:lpstr>
      <vt:lpstr>SMBD + RTDE Automation Metrics</vt:lpstr>
      <vt:lpstr>EIM Base Platform Automation Metrics</vt:lpstr>
      <vt:lpstr>EIM WLM Automation Metrics</vt:lpstr>
      <vt:lpstr>EIM APPS Automation Metrics</vt:lpstr>
      <vt:lpstr>Scenario Manager DUX Automation Metrics</vt:lpstr>
      <vt:lpstr>Advanced Analytics Platform</vt:lpstr>
      <vt:lpstr>2 - EIM/APPS/SNA QA – Monthly JIRA Defect Generation Metrics</vt:lpstr>
      <vt:lpstr>EIM Base Platform Monthly QA Metrics</vt:lpstr>
      <vt:lpstr>SNA Platform Bugs - Created v Resolved</vt:lpstr>
      <vt:lpstr>EIM APPS Monthly QA Metrics</vt:lpstr>
      <vt:lpstr>SMBD /ARTE Monthly QA Metrics</vt:lpstr>
      <vt:lpstr>Advanced Analytics Platform QA Metrics</vt:lpstr>
      <vt:lpstr>Defect Metrics Summary – EIM Platform + APPS</vt:lpstr>
      <vt:lpstr>Defect Tracking Metrics – February 2020</vt:lpstr>
      <vt:lpstr>Defect Tracking Metrics – February 2020</vt:lpstr>
      <vt:lpstr>Defect Trend Metrics – APPS –2019/2020</vt:lpstr>
      <vt:lpstr>Defect Tracking Metrics – February 2020 (1)</vt:lpstr>
      <vt:lpstr>Defect Tracking Metrics – February 2020</vt:lpstr>
      <vt:lpstr>Defect Trend Metrics – EIM PLATFORM (+WLM)</vt:lpstr>
      <vt:lpstr>Defect Tracking Metrics – February 2020 (2)</vt:lpstr>
      <vt:lpstr>QA Automation Metrics/Trends + Coverage – EIM Platform + APPS</vt:lpstr>
      <vt:lpstr>QA Automation Trend Metrics – SNA Platform</vt:lpstr>
      <vt:lpstr>QA Automation Metrics – February 2020</vt:lpstr>
      <vt:lpstr>QA Automation Trend Metrics – EIM Platform</vt:lpstr>
      <vt:lpstr>QA Automation Trend Metrics – WLM Platform</vt:lpstr>
      <vt:lpstr>QA Automation Trend Metrics – APPSDEV</vt:lpstr>
      <vt:lpstr>QA Automation Trend Metrics – SMBD/RTDE</vt:lpstr>
      <vt:lpstr>QA Automation Trend Metrics – AAP</vt:lpstr>
      <vt:lpstr>QA Automation Trend Metrics – Scenario Manager UI</vt:lpstr>
      <vt:lpstr>APPENDIX – 1  EIM / APPS - Release Metrics </vt:lpstr>
      <vt:lpstr>NR V8.1 – GA February 2020</vt:lpstr>
      <vt:lpstr>NR (EIM /APPS) – Release Metric Comparison</vt:lpstr>
      <vt:lpstr>NR (EIM /APPS) – Automation Metric Comparison</vt:lpstr>
      <vt:lpstr>NR V8.0 (EIM 8.0/APPS 5.0)–GA March 2019</vt:lpstr>
      <vt:lpstr>EIM 7.7 / APPS 4.9 – December 2018</vt:lpstr>
      <vt:lpstr>EIM 7.6 / APPS 4.8 – GA June 29th 2018</vt:lpstr>
      <vt:lpstr>EIM Platform 7.5 – GA December 1st 2017</vt:lpstr>
      <vt:lpstr>APPS 4.7 – GA December 21st 2017</vt:lpstr>
      <vt:lpstr>EIM Platform 7.4 – GA June 30th 2017</vt:lpstr>
      <vt:lpstr>APPS 4.6 – GA September 31st 2017</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Ciaran Finnegan</dc:creator>
  <cp:lastModifiedBy>Finnegan, Ciaran (IE Dublin)</cp:lastModifiedBy>
  <cp:revision>3152</cp:revision>
  <cp:lastPrinted>2015-09-30T21:41:45Z</cp:lastPrinted>
  <dcterms:created xsi:type="dcterms:W3CDTF">2018-01-31T13:17:17Z</dcterms:created>
  <dcterms:modified xsi:type="dcterms:W3CDTF">2020-03-04T12:12:45Z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0x010100A7E734F647EE7C4F86DAB9A69098C782022D00749B7340445FA445B0390E375CC575EC</vt:lpwstr>
  </property>
  <property fmtid="{D5CDD505-2E9C-101B-9397-08002B2CF9AE}" pid="3" name="TaxKeyword">
    <vt:lpwstr/>
  </property>
  <property fmtid="{D5CDD505-2E9C-101B-9397-08002B2CF9AE}" pid="4" name="Code">
    <vt:lpwstr>3;#None|b44969fd-4446-4d2a-b999-3ffbb251ce01</vt:lpwstr>
  </property>
  <property fmtid="{D5CDD505-2E9C-101B-9397-08002B2CF9AE}" pid="5" name="Export_Controlled">
    <vt:lpwstr>4;#No|db5cd7d0-819b-410f-962f-6615d83ad4b0</vt:lpwstr>
  </property>
  <property fmtid="{D5CDD505-2E9C-101B-9397-08002B2CF9AE}" pid="6" name="Marking">
    <vt:lpwstr>34;#BAE SYSTEMS PROPRIETARY|8a02f2f5-83ed-4ed1-9434-1a7f4478cc6f</vt:lpwstr>
  </property>
  <property fmtid="{D5CDD505-2E9C-101B-9397-08002B2CF9AE}" pid="7" name="_dlc_DocIdItemGuid">
    <vt:lpwstr>29ee283a-7b76-43ce-9cd6-e5a463a6ba80</vt:lpwstr>
  </property>
</Properties>
</file>